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346" r:id="rId3"/>
    <p:sldId id="349" r:id="rId4"/>
    <p:sldId id="383" r:id="rId5"/>
    <p:sldId id="384" r:id="rId6"/>
    <p:sldId id="381" r:id="rId7"/>
    <p:sldId id="359" r:id="rId8"/>
    <p:sldId id="408" r:id="rId9"/>
    <p:sldId id="365" r:id="rId10"/>
    <p:sldId id="366" r:id="rId11"/>
    <p:sldId id="433" r:id="rId12"/>
    <p:sldId id="432" r:id="rId13"/>
    <p:sldId id="388" r:id="rId14"/>
    <p:sldId id="345" r:id="rId15"/>
    <p:sldId id="378" r:id="rId16"/>
    <p:sldId id="410" r:id="rId17"/>
    <p:sldId id="416" r:id="rId18"/>
    <p:sldId id="390" r:id="rId19"/>
    <p:sldId id="411" r:id="rId20"/>
    <p:sldId id="412" r:id="rId21"/>
    <p:sldId id="414" r:id="rId22"/>
    <p:sldId id="360" r:id="rId23"/>
    <p:sldId id="391" r:id="rId24"/>
    <p:sldId id="415" r:id="rId25"/>
    <p:sldId id="393" r:id="rId26"/>
    <p:sldId id="396" r:id="rId27"/>
    <p:sldId id="398" r:id="rId28"/>
    <p:sldId id="400" r:id="rId29"/>
    <p:sldId id="399" r:id="rId30"/>
    <p:sldId id="404" r:id="rId31"/>
    <p:sldId id="406" r:id="rId32"/>
    <p:sldId id="431" r:id="rId33"/>
    <p:sldId id="405" r:id="rId34"/>
    <p:sldId id="397" r:id="rId35"/>
    <p:sldId id="361" r:id="rId36"/>
    <p:sldId id="371" r:id="rId37"/>
    <p:sldId id="373" r:id="rId38"/>
    <p:sldId id="372" r:id="rId39"/>
    <p:sldId id="370" r:id="rId40"/>
    <p:sldId id="362" r:id="rId41"/>
    <p:sldId id="374" r:id="rId42"/>
    <p:sldId id="418" r:id="rId43"/>
    <p:sldId id="385" r:id="rId44"/>
    <p:sldId id="364" r:id="rId45"/>
    <p:sldId id="375" r:id="rId46"/>
    <p:sldId id="435" r:id="rId47"/>
    <p:sldId id="420" r:id="rId48"/>
    <p:sldId id="426" r:id="rId49"/>
    <p:sldId id="425" r:id="rId50"/>
    <p:sldId id="427" r:id="rId51"/>
    <p:sldId id="429" r:id="rId52"/>
    <p:sldId id="428" r:id="rId53"/>
    <p:sldId id="356" r:id="rId54"/>
    <p:sldId id="355" r:id="rId55"/>
    <p:sldId id="354" r:id="rId56"/>
    <p:sldId id="350" r:id="rId57"/>
    <p:sldId id="353" r:id="rId58"/>
    <p:sldId id="443" r:id="rId59"/>
    <p:sldId id="436" r:id="rId60"/>
    <p:sldId id="437" r:id="rId61"/>
    <p:sldId id="438" r:id="rId62"/>
    <p:sldId id="439" r:id="rId63"/>
    <p:sldId id="440" r:id="rId64"/>
    <p:sldId id="441" r:id="rId65"/>
    <p:sldId id="442" r:id="rId66"/>
    <p:sldId id="403" r:id="rId67"/>
    <p:sldId id="444" r:id="rId68"/>
    <p:sldId id="445" r:id="rId69"/>
    <p:sldId id="446" r:id="rId70"/>
    <p:sldId id="447" r:id="rId71"/>
    <p:sldId id="40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5BC"/>
    <a:srgbClr val="C82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78467" autoAdjust="0"/>
  </p:normalViewPr>
  <p:slideViewPr>
    <p:cSldViewPr snapToGrid="0">
      <p:cViewPr varScale="1">
        <p:scale>
          <a:sx n="87" d="100"/>
          <a:sy n="87" d="100"/>
        </p:scale>
        <p:origin x="15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2519B-DD3E-4D05-B656-C7980CDBBD79}"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19F94-B0B8-4C1D-915B-284602FA8D7D}" type="slidenum">
              <a:rPr lang="en-US" smtClean="0"/>
              <a:t>‹#›</a:t>
            </a:fld>
            <a:endParaRPr lang="en-US"/>
          </a:p>
        </p:txBody>
      </p:sp>
    </p:spTree>
    <p:extLst>
      <p:ext uri="{BB962C8B-B14F-4D97-AF65-F5344CB8AC3E}">
        <p14:creationId xmlns:p14="http://schemas.microsoft.com/office/powerpoint/2010/main" val="15773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12801-D1EA-40F8-A9CD-1A3E1016E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1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69B4-B627-6982-2633-F66B7BFBF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09A03-3A27-8362-F6B7-D9BFF57DD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74134-E773-9193-AECF-B04F5EFC1C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EABC9-07B3-4781-8695-1B5E965989FE}"/>
              </a:ext>
            </a:extLst>
          </p:cNvPr>
          <p:cNvSpPr>
            <a:spLocks noGrp="1"/>
          </p:cNvSpPr>
          <p:nvPr>
            <p:ph type="sldNum" sz="quarter" idx="5"/>
          </p:nvPr>
        </p:nvSpPr>
        <p:spPr/>
        <p:txBody>
          <a:bodyPr/>
          <a:lstStyle/>
          <a:p>
            <a:fld id="{A2119F94-B0B8-4C1D-915B-284602FA8D7D}" type="slidenum">
              <a:rPr lang="en-US" smtClean="0"/>
              <a:t>47</a:t>
            </a:fld>
            <a:endParaRPr lang="en-US"/>
          </a:p>
        </p:txBody>
      </p:sp>
    </p:spTree>
    <p:extLst>
      <p:ext uri="{BB962C8B-B14F-4D97-AF65-F5344CB8AC3E}">
        <p14:creationId xmlns:p14="http://schemas.microsoft.com/office/powerpoint/2010/main" val="400007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19D7-EF42-7BF5-B0A0-1D8300585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6B134-E086-B5D0-A0B8-D37B3D4F5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B5DEA-1CFB-21F6-A136-683234B248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5BCC6-1F44-7588-6E96-FB3806A060D6}"/>
              </a:ext>
            </a:extLst>
          </p:cNvPr>
          <p:cNvSpPr>
            <a:spLocks noGrp="1"/>
          </p:cNvSpPr>
          <p:nvPr>
            <p:ph type="sldNum" sz="quarter" idx="5"/>
          </p:nvPr>
        </p:nvSpPr>
        <p:spPr/>
        <p:txBody>
          <a:bodyPr/>
          <a:lstStyle/>
          <a:p>
            <a:fld id="{A2119F94-B0B8-4C1D-915B-284602FA8D7D}" type="slidenum">
              <a:rPr lang="en-US" smtClean="0"/>
              <a:t>48</a:t>
            </a:fld>
            <a:endParaRPr lang="en-US"/>
          </a:p>
        </p:txBody>
      </p:sp>
    </p:spTree>
    <p:extLst>
      <p:ext uri="{BB962C8B-B14F-4D97-AF65-F5344CB8AC3E}">
        <p14:creationId xmlns:p14="http://schemas.microsoft.com/office/powerpoint/2010/main" val="146296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F56E7-CB06-8B8B-5075-435A45A38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8D04D-3B5B-33FC-0186-916D23831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7035E-8EB0-F1DD-64F2-9EDB150AF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BCC5A-3437-CC32-5B97-B5D00BCB5C33}"/>
              </a:ext>
            </a:extLst>
          </p:cNvPr>
          <p:cNvSpPr>
            <a:spLocks noGrp="1"/>
          </p:cNvSpPr>
          <p:nvPr>
            <p:ph type="sldNum" sz="quarter" idx="5"/>
          </p:nvPr>
        </p:nvSpPr>
        <p:spPr/>
        <p:txBody>
          <a:bodyPr/>
          <a:lstStyle/>
          <a:p>
            <a:fld id="{A2119F94-B0B8-4C1D-915B-284602FA8D7D}" type="slidenum">
              <a:rPr lang="en-US" smtClean="0"/>
              <a:t>49</a:t>
            </a:fld>
            <a:endParaRPr lang="en-US"/>
          </a:p>
        </p:txBody>
      </p:sp>
    </p:spTree>
    <p:extLst>
      <p:ext uri="{BB962C8B-B14F-4D97-AF65-F5344CB8AC3E}">
        <p14:creationId xmlns:p14="http://schemas.microsoft.com/office/powerpoint/2010/main" val="173577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D421-D64C-F8E7-1C90-96C15B953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BDEBC-6738-5D4C-8181-DE64BE109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638AD-1488-F1F1-3548-C483328B09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3B717-91D6-561C-5F9A-468561748177}"/>
              </a:ext>
            </a:extLst>
          </p:cNvPr>
          <p:cNvSpPr>
            <a:spLocks noGrp="1"/>
          </p:cNvSpPr>
          <p:nvPr>
            <p:ph type="sldNum" sz="quarter" idx="5"/>
          </p:nvPr>
        </p:nvSpPr>
        <p:spPr/>
        <p:txBody>
          <a:bodyPr/>
          <a:lstStyle/>
          <a:p>
            <a:fld id="{A2119F94-B0B8-4C1D-915B-284602FA8D7D}" type="slidenum">
              <a:rPr lang="en-US" smtClean="0"/>
              <a:t>50</a:t>
            </a:fld>
            <a:endParaRPr lang="en-US"/>
          </a:p>
        </p:txBody>
      </p:sp>
    </p:spTree>
    <p:extLst>
      <p:ext uri="{BB962C8B-B14F-4D97-AF65-F5344CB8AC3E}">
        <p14:creationId xmlns:p14="http://schemas.microsoft.com/office/powerpoint/2010/main" val="104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F9C0-A5FF-EAD2-2982-1AA1F220D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4C8B1-2AD8-9A2F-730D-C7DBFC93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4F196-F050-9603-5A6F-A04AB3869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3700C0-BF2A-4CCF-B8F1-D9AAC20EAA3D}"/>
              </a:ext>
            </a:extLst>
          </p:cNvPr>
          <p:cNvSpPr>
            <a:spLocks noGrp="1"/>
          </p:cNvSpPr>
          <p:nvPr>
            <p:ph type="sldNum" sz="quarter" idx="5"/>
          </p:nvPr>
        </p:nvSpPr>
        <p:spPr/>
        <p:txBody>
          <a:bodyPr/>
          <a:lstStyle/>
          <a:p>
            <a:fld id="{A2119F94-B0B8-4C1D-915B-284602FA8D7D}" type="slidenum">
              <a:rPr lang="en-US" smtClean="0"/>
              <a:t>51</a:t>
            </a:fld>
            <a:endParaRPr lang="en-US"/>
          </a:p>
        </p:txBody>
      </p:sp>
    </p:spTree>
    <p:extLst>
      <p:ext uri="{BB962C8B-B14F-4D97-AF65-F5344CB8AC3E}">
        <p14:creationId xmlns:p14="http://schemas.microsoft.com/office/powerpoint/2010/main" val="403573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D679-E9FF-37E7-8547-07AE9F3E6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89CC-EA53-896A-CEDD-29E4FFFF5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A2CDC-FD07-AAD9-980C-DD85119062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F4A84-5175-DCFD-9C0F-04BD923A2E05}"/>
              </a:ext>
            </a:extLst>
          </p:cNvPr>
          <p:cNvSpPr>
            <a:spLocks noGrp="1"/>
          </p:cNvSpPr>
          <p:nvPr>
            <p:ph type="sldNum" sz="quarter" idx="5"/>
          </p:nvPr>
        </p:nvSpPr>
        <p:spPr/>
        <p:txBody>
          <a:bodyPr/>
          <a:lstStyle/>
          <a:p>
            <a:fld id="{A2119F94-B0B8-4C1D-915B-284602FA8D7D}" type="slidenum">
              <a:rPr lang="en-US" smtClean="0"/>
              <a:t>52</a:t>
            </a:fld>
            <a:endParaRPr lang="en-US"/>
          </a:p>
        </p:txBody>
      </p:sp>
    </p:spTree>
    <p:extLst>
      <p:ext uri="{BB962C8B-B14F-4D97-AF65-F5344CB8AC3E}">
        <p14:creationId xmlns:p14="http://schemas.microsoft.com/office/powerpoint/2010/main" val="92037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days of intraperitoneal injection before analyzing the mice or performing the behavioral tests.</a:t>
            </a:r>
          </a:p>
        </p:txBody>
      </p:sp>
      <p:sp>
        <p:nvSpPr>
          <p:cNvPr id="4" name="Slide Number Placeholder 3"/>
          <p:cNvSpPr>
            <a:spLocks noGrp="1"/>
          </p:cNvSpPr>
          <p:nvPr>
            <p:ph type="sldNum" sz="quarter" idx="5"/>
          </p:nvPr>
        </p:nvSpPr>
        <p:spPr/>
        <p:txBody>
          <a:bodyPr/>
          <a:lstStyle/>
          <a:p>
            <a:fld id="{A2119F94-B0B8-4C1D-915B-284602FA8D7D}" type="slidenum">
              <a:rPr lang="en-US" smtClean="0"/>
              <a:t>53</a:t>
            </a:fld>
            <a:endParaRPr lang="en-US"/>
          </a:p>
        </p:txBody>
      </p:sp>
    </p:spTree>
    <p:extLst>
      <p:ext uri="{BB962C8B-B14F-4D97-AF65-F5344CB8AC3E}">
        <p14:creationId xmlns:p14="http://schemas.microsoft.com/office/powerpoint/2010/main" val="205515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 = recognition index; the percentage of time exploring the novel object out of the total object exploration time</a:t>
            </a:r>
          </a:p>
          <a:p>
            <a:r>
              <a:rPr lang="en-US" dirty="0"/>
              <a:t>DI = discrimination index; how well they discriminated between novel and familiar object (lower DI = more time exploring familiar object)</a:t>
            </a:r>
          </a:p>
        </p:txBody>
      </p:sp>
      <p:sp>
        <p:nvSpPr>
          <p:cNvPr id="4" name="Slide Number Placeholder 3"/>
          <p:cNvSpPr>
            <a:spLocks noGrp="1"/>
          </p:cNvSpPr>
          <p:nvPr>
            <p:ph type="sldNum" sz="quarter" idx="5"/>
          </p:nvPr>
        </p:nvSpPr>
        <p:spPr/>
        <p:txBody>
          <a:bodyPr/>
          <a:lstStyle/>
          <a:p>
            <a:fld id="{A2119F94-B0B8-4C1D-915B-284602FA8D7D}" type="slidenum">
              <a:rPr lang="en-US" smtClean="0"/>
              <a:t>56</a:t>
            </a:fld>
            <a:endParaRPr lang="en-US"/>
          </a:p>
        </p:txBody>
      </p:sp>
    </p:spTree>
    <p:extLst>
      <p:ext uri="{BB962C8B-B14F-4D97-AF65-F5344CB8AC3E}">
        <p14:creationId xmlns:p14="http://schemas.microsoft.com/office/powerpoint/2010/main" val="195605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CE27-750B-1C52-BDD3-6D00ED750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F66C8-C27A-562F-9E0C-4F0CB4616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A6539-EE89-82A9-726B-25E3F223C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1EF1-B97C-8921-A8F9-6F60642D30BA}"/>
              </a:ext>
            </a:extLst>
          </p:cNvPr>
          <p:cNvSpPr>
            <a:spLocks noGrp="1"/>
          </p:cNvSpPr>
          <p:nvPr>
            <p:ph type="sldNum" sz="quarter" idx="5"/>
          </p:nvPr>
        </p:nvSpPr>
        <p:spPr/>
        <p:txBody>
          <a:bodyPr/>
          <a:lstStyle/>
          <a:p>
            <a:fld id="{A2119F94-B0B8-4C1D-915B-284602FA8D7D}" type="slidenum">
              <a:rPr lang="en-US" smtClean="0"/>
              <a:t>58</a:t>
            </a:fld>
            <a:endParaRPr lang="en-US"/>
          </a:p>
        </p:txBody>
      </p:sp>
    </p:spTree>
    <p:extLst>
      <p:ext uri="{BB962C8B-B14F-4D97-AF65-F5344CB8AC3E}">
        <p14:creationId xmlns:p14="http://schemas.microsoft.com/office/powerpoint/2010/main" val="297426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852A-356F-E7F4-E6F6-88062C539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E9ABE-FB2C-5A17-CA1C-3906BE51A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F0FF8-CC09-155F-8934-5D3AA301E2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5B006-4B31-4DA1-DF14-9E6A6203B56B}"/>
              </a:ext>
            </a:extLst>
          </p:cNvPr>
          <p:cNvSpPr>
            <a:spLocks noGrp="1"/>
          </p:cNvSpPr>
          <p:nvPr>
            <p:ph type="sldNum" sz="quarter" idx="5"/>
          </p:nvPr>
        </p:nvSpPr>
        <p:spPr/>
        <p:txBody>
          <a:bodyPr/>
          <a:lstStyle/>
          <a:p>
            <a:fld id="{A2119F94-B0B8-4C1D-915B-284602FA8D7D}" type="slidenum">
              <a:rPr lang="en-US" smtClean="0"/>
              <a:t>59</a:t>
            </a:fld>
            <a:endParaRPr lang="en-US"/>
          </a:p>
        </p:txBody>
      </p:sp>
    </p:spTree>
    <p:extLst>
      <p:ext uri="{BB962C8B-B14F-4D97-AF65-F5344CB8AC3E}">
        <p14:creationId xmlns:p14="http://schemas.microsoft.com/office/powerpoint/2010/main" val="93983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Interstitial fluid is found in the space between blood vessels and cells and contains nutrients and waste products. </a:t>
            </a:r>
          </a:p>
          <a:p>
            <a:r>
              <a:rPr lang="en-US" dirty="0"/>
              <a:t>Convective exchange: CSF flows throughout the brain as we sleep (entering via arteries), picking up toxic waste products as it flows. It then exchanges these waste products in the ISF (exiting out the veins), where they will be taken by the lymphatic system to the liver to be degraded. </a:t>
            </a:r>
          </a:p>
          <a:p>
            <a:r>
              <a:rPr lang="en-US" dirty="0"/>
              <a:t>Graph is showing </a:t>
            </a:r>
            <a:r>
              <a:rPr lang="en-US" dirty="0" err="1"/>
              <a:t>Abeta</a:t>
            </a:r>
            <a:r>
              <a:rPr lang="en-US" dirty="0"/>
              <a:t> clearance in awake vs sleeping (naturally) and anesthetized mice. </a:t>
            </a:r>
          </a:p>
        </p:txBody>
      </p:sp>
      <p:sp>
        <p:nvSpPr>
          <p:cNvPr id="4" name="Slide Number Placeholder 3"/>
          <p:cNvSpPr>
            <a:spLocks noGrp="1"/>
          </p:cNvSpPr>
          <p:nvPr>
            <p:ph type="sldNum" sz="quarter" idx="5"/>
          </p:nvPr>
        </p:nvSpPr>
        <p:spPr/>
        <p:txBody>
          <a:bodyPr/>
          <a:lstStyle/>
          <a:p>
            <a:fld id="{A2119F94-B0B8-4C1D-915B-284602FA8D7D}" type="slidenum">
              <a:rPr lang="en-US" smtClean="0"/>
              <a:t>8</a:t>
            </a:fld>
            <a:endParaRPr lang="en-US"/>
          </a:p>
        </p:txBody>
      </p:sp>
    </p:spTree>
    <p:extLst>
      <p:ext uri="{BB962C8B-B14F-4D97-AF65-F5344CB8AC3E}">
        <p14:creationId xmlns:p14="http://schemas.microsoft.com/office/powerpoint/2010/main" val="135773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vs chronic could be a big deal here, because even in some of the AD models where they used WT mice as controls, were seeing some negative effects, similar to what we see in AD in the WT mice. This is just usually not as pronounced as what we see in the AD mice, though it is still present.</a:t>
            </a:r>
          </a:p>
        </p:txBody>
      </p:sp>
      <p:sp>
        <p:nvSpPr>
          <p:cNvPr id="4" name="Slide Number Placeholder 3"/>
          <p:cNvSpPr>
            <a:spLocks noGrp="1"/>
          </p:cNvSpPr>
          <p:nvPr>
            <p:ph type="sldNum" sz="quarter" idx="5"/>
          </p:nvPr>
        </p:nvSpPr>
        <p:spPr/>
        <p:txBody>
          <a:bodyPr/>
          <a:lstStyle/>
          <a:p>
            <a:fld id="{A2119F94-B0B8-4C1D-915B-284602FA8D7D}" type="slidenum">
              <a:rPr lang="en-US" smtClean="0"/>
              <a:t>70</a:t>
            </a:fld>
            <a:endParaRPr lang="en-US"/>
          </a:p>
        </p:txBody>
      </p:sp>
    </p:spTree>
    <p:extLst>
      <p:ext uri="{BB962C8B-B14F-4D97-AF65-F5344CB8AC3E}">
        <p14:creationId xmlns:p14="http://schemas.microsoft.com/office/powerpoint/2010/main" val="222426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D962-8901-DDDD-289E-E2D015345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AFCB7-3FBA-EAB9-013C-019A26F3A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00678-1C08-FC34-C31B-E2B7E3D1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853EBB-C846-C29F-795D-000551A2B98C}"/>
              </a:ext>
            </a:extLst>
          </p:cNvPr>
          <p:cNvSpPr>
            <a:spLocks noGrp="1"/>
          </p:cNvSpPr>
          <p:nvPr>
            <p:ph type="sldNum" sz="quarter" idx="5"/>
          </p:nvPr>
        </p:nvSpPr>
        <p:spPr/>
        <p:txBody>
          <a:bodyPr/>
          <a:lstStyle/>
          <a:p>
            <a:fld id="{A2119F94-B0B8-4C1D-915B-284602FA8D7D}" type="slidenum">
              <a:rPr lang="en-US" smtClean="0"/>
              <a:t>12</a:t>
            </a:fld>
            <a:endParaRPr lang="en-US"/>
          </a:p>
        </p:txBody>
      </p:sp>
    </p:spTree>
    <p:extLst>
      <p:ext uri="{BB962C8B-B14F-4D97-AF65-F5344CB8AC3E}">
        <p14:creationId xmlns:p14="http://schemas.microsoft.com/office/powerpoint/2010/main" val="305817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orexin changing throughout the disease and what roles are these changes playing in disease progression and protein accumulation?</a:t>
            </a:r>
          </a:p>
        </p:txBody>
      </p:sp>
      <p:sp>
        <p:nvSpPr>
          <p:cNvPr id="4" name="Slide Number Placeholder 3"/>
          <p:cNvSpPr>
            <a:spLocks noGrp="1"/>
          </p:cNvSpPr>
          <p:nvPr>
            <p:ph type="sldNum" sz="quarter" idx="5"/>
          </p:nvPr>
        </p:nvSpPr>
        <p:spPr/>
        <p:txBody>
          <a:bodyPr/>
          <a:lstStyle/>
          <a:p>
            <a:fld id="{A2119F94-B0B8-4C1D-915B-284602FA8D7D}" type="slidenum">
              <a:rPr lang="en-US" smtClean="0"/>
              <a:t>25</a:t>
            </a:fld>
            <a:endParaRPr lang="en-US"/>
          </a:p>
        </p:txBody>
      </p:sp>
    </p:spTree>
    <p:extLst>
      <p:ext uri="{BB962C8B-B14F-4D97-AF65-F5344CB8AC3E}">
        <p14:creationId xmlns:p14="http://schemas.microsoft.com/office/powerpoint/2010/main" val="79881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seems like OXB signaling is more important for sleep phenotypes. Though, why does sleep phenotype become so much more pronounced when both are knocked out?</a:t>
            </a:r>
          </a:p>
        </p:txBody>
      </p:sp>
      <p:sp>
        <p:nvSpPr>
          <p:cNvPr id="4" name="Slide Number Placeholder 3"/>
          <p:cNvSpPr>
            <a:spLocks noGrp="1"/>
          </p:cNvSpPr>
          <p:nvPr>
            <p:ph type="sldNum" sz="quarter" idx="5"/>
          </p:nvPr>
        </p:nvSpPr>
        <p:spPr/>
        <p:txBody>
          <a:bodyPr/>
          <a:lstStyle/>
          <a:p>
            <a:fld id="{A2119F94-B0B8-4C1D-915B-284602FA8D7D}" type="slidenum">
              <a:rPr lang="en-US" smtClean="0"/>
              <a:t>32</a:t>
            </a:fld>
            <a:endParaRPr lang="en-US"/>
          </a:p>
        </p:txBody>
      </p:sp>
    </p:spTree>
    <p:extLst>
      <p:ext uri="{BB962C8B-B14F-4D97-AF65-F5344CB8AC3E}">
        <p14:creationId xmlns:p14="http://schemas.microsoft.com/office/powerpoint/2010/main" val="120703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19F94-B0B8-4C1D-915B-284602FA8D7D}" type="slidenum">
              <a:rPr lang="en-US" smtClean="0"/>
              <a:t>33</a:t>
            </a:fld>
            <a:endParaRPr lang="en-US"/>
          </a:p>
        </p:txBody>
      </p:sp>
    </p:spTree>
    <p:extLst>
      <p:ext uri="{BB962C8B-B14F-4D97-AF65-F5344CB8AC3E}">
        <p14:creationId xmlns:p14="http://schemas.microsoft.com/office/powerpoint/2010/main" val="218548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days of intranasal administration before performing the tests and analyzing the mouse brains.</a:t>
            </a:r>
          </a:p>
        </p:txBody>
      </p:sp>
      <p:sp>
        <p:nvSpPr>
          <p:cNvPr id="4" name="Slide Number Placeholder 3"/>
          <p:cNvSpPr>
            <a:spLocks noGrp="1"/>
          </p:cNvSpPr>
          <p:nvPr>
            <p:ph type="sldNum" sz="quarter" idx="5"/>
          </p:nvPr>
        </p:nvSpPr>
        <p:spPr/>
        <p:txBody>
          <a:bodyPr/>
          <a:lstStyle/>
          <a:p>
            <a:fld id="{A2119F94-B0B8-4C1D-915B-284602FA8D7D}" type="slidenum">
              <a:rPr lang="en-US" smtClean="0"/>
              <a:t>36</a:t>
            </a:fld>
            <a:endParaRPr lang="en-US"/>
          </a:p>
        </p:txBody>
      </p:sp>
    </p:spTree>
    <p:extLst>
      <p:ext uri="{BB962C8B-B14F-4D97-AF65-F5344CB8AC3E}">
        <p14:creationId xmlns:p14="http://schemas.microsoft.com/office/powerpoint/2010/main" val="298844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 = membrane-bound metalloproteinase; soluble form of NEP is thought to degrade A</a:t>
            </a:r>
            <a:r>
              <a:rPr lang="el-GR" dirty="0"/>
              <a:t>β</a:t>
            </a:r>
            <a:r>
              <a:rPr lang="en-US" dirty="0"/>
              <a:t> and be a potential mechanistic target for AD.</a:t>
            </a:r>
          </a:p>
          <a:p>
            <a:r>
              <a:rPr lang="en-US" dirty="0"/>
              <a:t>BACE1 = beta-secretase, which cleaves APP in the </a:t>
            </a:r>
            <a:r>
              <a:rPr lang="en-US" dirty="0" err="1"/>
              <a:t>amylodigenic</a:t>
            </a:r>
            <a:r>
              <a:rPr lang="en-US" dirty="0"/>
              <a:t> pathway to A</a:t>
            </a:r>
            <a:r>
              <a:rPr lang="el-GR" dirty="0"/>
              <a:t>β</a:t>
            </a:r>
            <a:r>
              <a:rPr lang="en-US" dirty="0"/>
              <a:t>.</a:t>
            </a:r>
          </a:p>
        </p:txBody>
      </p:sp>
      <p:sp>
        <p:nvSpPr>
          <p:cNvPr id="4" name="Slide Number Placeholder 3"/>
          <p:cNvSpPr>
            <a:spLocks noGrp="1"/>
          </p:cNvSpPr>
          <p:nvPr>
            <p:ph type="sldNum" sz="quarter" idx="5"/>
          </p:nvPr>
        </p:nvSpPr>
        <p:spPr/>
        <p:txBody>
          <a:bodyPr/>
          <a:lstStyle/>
          <a:p>
            <a:fld id="{A2119F94-B0B8-4C1D-915B-284602FA8D7D}" type="slidenum">
              <a:rPr lang="en-US" smtClean="0"/>
              <a:t>38</a:t>
            </a:fld>
            <a:endParaRPr lang="en-US"/>
          </a:p>
        </p:txBody>
      </p:sp>
    </p:spTree>
    <p:extLst>
      <p:ext uri="{BB962C8B-B14F-4D97-AF65-F5344CB8AC3E}">
        <p14:creationId xmlns:p14="http://schemas.microsoft.com/office/powerpoint/2010/main" val="114382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 water maze task shown above.</a:t>
            </a:r>
          </a:p>
          <a:p>
            <a:r>
              <a:rPr lang="en-US" dirty="0"/>
              <a:t>Also performed Y-maze and found more correct arm entries after suvorexant treatment. </a:t>
            </a:r>
          </a:p>
        </p:txBody>
      </p:sp>
      <p:sp>
        <p:nvSpPr>
          <p:cNvPr id="4" name="Slide Number Placeholder 3"/>
          <p:cNvSpPr>
            <a:spLocks noGrp="1"/>
          </p:cNvSpPr>
          <p:nvPr>
            <p:ph type="sldNum" sz="quarter" idx="5"/>
          </p:nvPr>
        </p:nvSpPr>
        <p:spPr/>
        <p:txBody>
          <a:bodyPr/>
          <a:lstStyle/>
          <a:p>
            <a:fld id="{A2119F94-B0B8-4C1D-915B-284602FA8D7D}" type="slidenum">
              <a:rPr lang="en-US" smtClean="0"/>
              <a:t>43</a:t>
            </a:fld>
            <a:endParaRPr lang="en-US"/>
          </a:p>
        </p:txBody>
      </p:sp>
    </p:spTree>
    <p:extLst>
      <p:ext uri="{BB962C8B-B14F-4D97-AF65-F5344CB8AC3E}">
        <p14:creationId xmlns:p14="http://schemas.microsoft.com/office/powerpoint/2010/main" val="232572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B11AED9-4BB1-4E19-83AB-528957FB2C03}"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4188-9708-4E2C-998E-E5DCA0C86C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25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83196-FCB1-4421-9BC9-6188F8301F09}"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38270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76951-6FCA-4D56-8A71-DCFD0538CC9C}"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74171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0529D-1BD4-4CC5-BD49-46082B980E02}"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337788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AFE39-662D-4E3E-8D73-644EDBF46A2A}"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4188-9708-4E2C-998E-E5DCA0C86C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60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B8A78-CCF7-42AD-ABA7-F37B341AF589}"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90335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E8B53-C57F-4410-93C3-A40ABF9ECD44}" type="datetime1">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228372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FFB3EC-8A52-41A4-A538-495FB54F5518}" type="datetime1">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130746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8549E0-FD1E-49BC-B60A-5ECCFF15C075}" type="datetime1">
              <a:rPr lang="en-US" smtClean="0"/>
              <a:t>3/5/2024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203067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9B87C1-A407-4246-9465-865DCB618293}" type="datetime1">
              <a:rPr lang="en-US" smtClean="0"/>
              <a:t>3/5/2024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CD4188-9708-4E2C-998E-E5DCA0C86C97}" type="slidenum">
              <a:rPr lang="en-US" smtClean="0"/>
              <a:t>‹#›</a:t>
            </a:fld>
            <a:endParaRPr lang="en-US"/>
          </a:p>
        </p:txBody>
      </p:sp>
    </p:spTree>
    <p:extLst>
      <p:ext uri="{BB962C8B-B14F-4D97-AF65-F5344CB8AC3E}">
        <p14:creationId xmlns:p14="http://schemas.microsoft.com/office/powerpoint/2010/main" val="18174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58364E-94BD-4562-B9E5-249CF4B660EB}"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4188-9708-4E2C-998E-E5DCA0C86C97}" type="slidenum">
              <a:rPr lang="en-US" smtClean="0"/>
              <a:t>‹#›</a:t>
            </a:fld>
            <a:endParaRPr lang="en-US"/>
          </a:p>
        </p:txBody>
      </p:sp>
    </p:spTree>
    <p:extLst>
      <p:ext uri="{BB962C8B-B14F-4D97-AF65-F5344CB8AC3E}">
        <p14:creationId xmlns:p14="http://schemas.microsoft.com/office/powerpoint/2010/main" val="3871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671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236617"/>
            <a:ext cx="10058400" cy="4632477"/>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10B4A7-4757-4BF1-9B60-581BC22C23C1}" type="datetime1">
              <a:rPr lang="en-US" smtClean="0"/>
              <a:t>3/5/2024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CD4188-9708-4E2C-998E-E5DCA0C86C97}" type="slidenum">
              <a:rPr lang="en-US" smtClean="0"/>
              <a:t>‹#›</a:t>
            </a:fld>
            <a:endParaRPr lang="en-US"/>
          </a:p>
        </p:txBody>
      </p:sp>
      <p:cxnSp>
        <p:nvCxnSpPr>
          <p:cNvPr id="10" name="Straight Connector 9"/>
          <p:cNvCxnSpPr/>
          <p:nvPr/>
        </p:nvCxnSpPr>
        <p:spPr>
          <a:xfrm>
            <a:off x="1193532" y="105857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8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2583" y="463639"/>
            <a:ext cx="9897035" cy="3656074"/>
          </a:xfrm>
        </p:spPr>
        <p:txBody>
          <a:bodyPr>
            <a:noAutofit/>
          </a:bodyPr>
          <a:lstStyle/>
          <a:p>
            <a:r>
              <a:rPr lang="es-MX" sz="4800" dirty="0" err="1">
                <a:solidFill>
                  <a:schemeClr val="tx1"/>
                </a:solidFill>
                <a:latin typeface="Arial" panose="020B0604020202020204" pitchFamily="34" charset="0"/>
                <a:cs typeface="Arial" panose="020B0604020202020204" pitchFamily="34" charset="0"/>
              </a:rPr>
              <a:t>Orexin</a:t>
            </a:r>
            <a:r>
              <a:rPr lang="es-MX" sz="4800" dirty="0">
                <a:solidFill>
                  <a:schemeClr val="tx1"/>
                </a:solidFill>
                <a:latin typeface="Arial" panose="020B0604020202020204" pitchFamily="34" charset="0"/>
                <a:cs typeface="Arial" panose="020B0604020202020204" pitchFamily="34" charset="0"/>
              </a:rPr>
              <a:t> and </a:t>
            </a:r>
            <a:r>
              <a:rPr lang="es-MX" sz="4800" dirty="0" err="1">
                <a:solidFill>
                  <a:schemeClr val="tx1"/>
                </a:solidFill>
                <a:latin typeface="Arial" panose="020B0604020202020204" pitchFamily="34" charset="0"/>
                <a:cs typeface="Arial" panose="020B0604020202020204" pitchFamily="34" charset="0"/>
              </a:rPr>
              <a:t>Alzheimer’s</a:t>
            </a:r>
            <a:r>
              <a:rPr lang="es-MX" sz="4800" dirty="0">
                <a:solidFill>
                  <a:schemeClr val="tx1"/>
                </a:solidFill>
                <a:latin typeface="Arial" panose="020B0604020202020204" pitchFamily="34" charset="0"/>
                <a:cs typeface="Arial" panose="020B0604020202020204" pitchFamily="34" charset="0"/>
              </a:rPr>
              <a:t> </a:t>
            </a:r>
            <a:r>
              <a:rPr lang="es-MX" sz="4800" dirty="0" err="1">
                <a:solidFill>
                  <a:schemeClr val="tx1"/>
                </a:solidFill>
                <a:latin typeface="Arial" panose="020B0604020202020204" pitchFamily="34" charset="0"/>
                <a:cs typeface="Arial" panose="020B0604020202020204" pitchFamily="34" charset="0"/>
              </a:rPr>
              <a:t>Disease</a:t>
            </a:r>
            <a:endParaRPr lang="en-US" sz="48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0854466" y="6459785"/>
            <a:ext cx="3580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D4188-9708-4E2C-998E-E5DCA0C86C97}"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id="{1631BE99-33E5-2261-5283-F158381CD904}"/>
              </a:ext>
            </a:extLst>
          </p:cNvPr>
          <p:cNvSpPr txBox="1">
            <a:spLocks/>
          </p:cNvSpPr>
          <p:nvPr/>
        </p:nvSpPr>
        <p:spPr>
          <a:xfrm>
            <a:off x="1384920" y="4485939"/>
            <a:ext cx="9684699" cy="14398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j-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j-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j-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j-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000" dirty="0">
                <a:solidFill>
                  <a:schemeClr val="tx1"/>
                </a:solidFill>
                <a:latin typeface="+mn-lt"/>
                <a:cs typeface="Arial" panose="020B0604020202020204" pitchFamily="34" charset="0"/>
              </a:rPr>
              <a:t>Morgan Rothschadl</a:t>
            </a:r>
          </a:p>
          <a:p>
            <a:r>
              <a:rPr lang="en-US" sz="2000" dirty="0">
                <a:solidFill>
                  <a:schemeClr val="tx1"/>
                </a:solidFill>
                <a:latin typeface="+mn-lt"/>
                <a:cs typeface="Arial" panose="020B0604020202020204" pitchFamily="34" charset="0"/>
              </a:rPr>
              <a:t>brain stress circuitry – orexin connections</a:t>
            </a:r>
          </a:p>
          <a:p>
            <a:r>
              <a:rPr lang="en-US" sz="2000" dirty="0">
                <a:solidFill>
                  <a:schemeClr val="tx1"/>
                </a:solidFill>
                <a:latin typeface="+mn-lt"/>
                <a:cs typeface="Arial" panose="020B0604020202020204" pitchFamily="34" charset="0"/>
              </a:rPr>
              <a:t>March 6, 2024</a:t>
            </a:r>
          </a:p>
        </p:txBody>
      </p:sp>
    </p:spTree>
    <p:extLst>
      <p:ext uri="{BB962C8B-B14F-4D97-AF65-F5344CB8AC3E}">
        <p14:creationId xmlns:p14="http://schemas.microsoft.com/office/powerpoint/2010/main" val="212657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542B-2ACB-282B-D540-37BB2E2A11AF}"/>
              </a:ext>
            </a:extLst>
          </p:cNvPr>
          <p:cNvSpPr>
            <a:spLocks noGrp="1"/>
          </p:cNvSpPr>
          <p:nvPr>
            <p:ph type="title"/>
          </p:nvPr>
        </p:nvSpPr>
        <p:spPr/>
        <p:txBody>
          <a:bodyPr>
            <a:noAutofit/>
          </a:bodyPr>
          <a:lstStyle/>
          <a:p>
            <a:r>
              <a:rPr lang="en-US" sz="2800" dirty="0"/>
              <a:t>Sleep restriction can exacerbate A</a:t>
            </a:r>
            <a:r>
              <a:rPr lang="el-GR" sz="2800" dirty="0"/>
              <a:t>β</a:t>
            </a:r>
            <a:r>
              <a:rPr lang="en-US" sz="2800" dirty="0"/>
              <a:t> plaques.</a:t>
            </a:r>
          </a:p>
        </p:txBody>
      </p:sp>
      <p:pic>
        <p:nvPicPr>
          <p:cNvPr id="6" name="Content Placeholder 5" descr="A close-up of a graph&#10;&#10;Description automatically generated">
            <a:extLst>
              <a:ext uri="{FF2B5EF4-FFF2-40B4-BE49-F238E27FC236}">
                <a16:creationId xmlns:a16="http://schemas.microsoft.com/office/drawing/2014/main" id="{DE2DC173-5F21-B8AE-A47F-060C2B40107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8915" b="49879"/>
          <a:stretch/>
        </p:blipFill>
        <p:spPr>
          <a:xfrm>
            <a:off x="2753790" y="1578283"/>
            <a:ext cx="6745380" cy="4356956"/>
          </a:xfrm>
        </p:spPr>
      </p:pic>
      <p:sp>
        <p:nvSpPr>
          <p:cNvPr id="4" name="Slide Number Placeholder 3">
            <a:extLst>
              <a:ext uri="{FF2B5EF4-FFF2-40B4-BE49-F238E27FC236}">
                <a16:creationId xmlns:a16="http://schemas.microsoft.com/office/drawing/2014/main" id="{8E4E7841-0DC0-50D5-ACED-57916CC11453}"/>
              </a:ext>
            </a:extLst>
          </p:cNvPr>
          <p:cNvSpPr>
            <a:spLocks noGrp="1"/>
          </p:cNvSpPr>
          <p:nvPr>
            <p:ph type="sldNum" sz="quarter" idx="12"/>
          </p:nvPr>
        </p:nvSpPr>
        <p:spPr/>
        <p:txBody>
          <a:bodyPr/>
          <a:lstStyle/>
          <a:p>
            <a:fld id="{16CD4188-9708-4E2C-998E-E5DCA0C86C97}" type="slidenum">
              <a:rPr lang="en-US" smtClean="0"/>
              <a:t>10</a:t>
            </a:fld>
            <a:endParaRPr lang="en-US"/>
          </a:p>
        </p:txBody>
      </p:sp>
      <p:sp>
        <p:nvSpPr>
          <p:cNvPr id="3" name="TextBox 2">
            <a:extLst>
              <a:ext uri="{FF2B5EF4-FFF2-40B4-BE49-F238E27FC236}">
                <a16:creationId xmlns:a16="http://schemas.microsoft.com/office/drawing/2014/main" id="{8B02DBE8-3A47-800E-7B71-1E418299CD92}"/>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Kang </a:t>
            </a:r>
            <a:r>
              <a:rPr lang="en-US" sz="1200" i="1" dirty="0">
                <a:solidFill>
                  <a:schemeClr val="bg1"/>
                </a:solidFill>
              </a:rPr>
              <a:t>et al., Science </a:t>
            </a:r>
            <a:r>
              <a:rPr lang="en-US" sz="1200" dirty="0">
                <a:solidFill>
                  <a:schemeClr val="bg1"/>
                </a:solidFill>
              </a:rPr>
              <a:t>(2009)</a:t>
            </a:r>
          </a:p>
        </p:txBody>
      </p:sp>
    </p:spTree>
    <p:extLst>
      <p:ext uri="{BB962C8B-B14F-4D97-AF65-F5344CB8AC3E}">
        <p14:creationId xmlns:p14="http://schemas.microsoft.com/office/powerpoint/2010/main" val="44806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888-DDDB-6B99-D393-4C596DB6B7A4}"/>
              </a:ext>
            </a:extLst>
          </p:cNvPr>
          <p:cNvSpPr>
            <a:spLocks noGrp="1"/>
          </p:cNvSpPr>
          <p:nvPr>
            <p:ph type="title"/>
          </p:nvPr>
        </p:nvSpPr>
        <p:spPr/>
        <p:txBody>
          <a:bodyPr/>
          <a:lstStyle/>
          <a:p>
            <a:r>
              <a:rPr lang="en-US" dirty="0"/>
              <a:t>What role does orexin play in sleep?</a:t>
            </a:r>
          </a:p>
        </p:txBody>
      </p:sp>
      <p:sp>
        <p:nvSpPr>
          <p:cNvPr id="3" name="Content Placeholder 2">
            <a:extLst>
              <a:ext uri="{FF2B5EF4-FFF2-40B4-BE49-F238E27FC236}">
                <a16:creationId xmlns:a16="http://schemas.microsoft.com/office/drawing/2014/main" id="{A995B946-A3E1-9D34-E92A-7C4CDB853980}"/>
              </a:ext>
            </a:extLst>
          </p:cNvPr>
          <p:cNvSpPr>
            <a:spLocks noGrp="1"/>
          </p:cNvSpPr>
          <p:nvPr>
            <p:ph idx="1"/>
          </p:nvPr>
        </p:nvSpPr>
        <p:spPr/>
        <p:txBody>
          <a:bodyPr/>
          <a:lstStyle/>
          <a:p>
            <a:pPr>
              <a:buFont typeface="Arial" panose="020B0604020202020204" pitchFamily="34" charset="0"/>
              <a:buChar char="•"/>
            </a:pPr>
            <a:r>
              <a:rPr lang="en-US" dirty="0"/>
              <a:t> receives input from wake/sleep promoting areas</a:t>
            </a:r>
          </a:p>
          <a:p>
            <a:pPr>
              <a:buFont typeface="Arial" panose="020B0604020202020204" pitchFamily="34" charset="0"/>
              <a:buChar char="•"/>
            </a:pPr>
            <a:r>
              <a:rPr lang="en-US" dirty="0"/>
              <a:t> sends signals to brain areas to promote wakefulness</a:t>
            </a:r>
          </a:p>
        </p:txBody>
      </p:sp>
      <p:sp>
        <p:nvSpPr>
          <p:cNvPr id="4" name="Slide Number Placeholder 3">
            <a:extLst>
              <a:ext uri="{FF2B5EF4-FFF2-40B4-BE49-F238E27FC236}">
                <a16:creationId xmlns:a16="http://schemas.microsoft.com/office/drawing/2014/main" id="{C9BEDD2A-17E0-C993-ADEB-12CEDAA57FF8}"/>
              </a:ext>
            </a:extLst>
          </p:cNvPr>
          <p:cNvSpPr>
            <a:spLocks noGrp="1"/>
          </p:cNvSpPr>
          <p:nvPr>
            <p:ph type="sldNum" sz="quarter" idx="12"/>
          </p:nvPr>
        </p:nvSpPr>
        <p:spPr/>
        <p:txBody>
          <a:bodyPr/>
          <a:lstStyle/>
          <a:p>
            <a:fld id="{16CD4188-9708-4E2C-998E-E5DCA0C86C97}" type="slidenum">
              <a:rPr lang="en-US" smtClean="0"/>
              <a:t>11</a:t>
            </a:fld>
            <a:endParaRPr lang="en-US"/>
          </a:p>
        </p:txBody>
      </p:sp>
      <p:pic>
        <p:nvPicPr>
          <p:cNvPr id="6" name="Picture 5">
            <a:extLst>
              <a:ext uri="{FF2B5EF4-FFF2-40B4-BE49-F238E27FC236}">
                <a16:creationId xmlns:a16="http://schemas.microsoft.com/office/drawing/2014/main" id="{0A9478F6-B4FE-51AB-4A04-4BE68F90D650}"/>
              </a:ext>
            </a:extLst>
          </p:cNvPr>
          <p:cNvPicPr>
            <a:picLocks noChangeAspect="1"/>
          </p:cNvPicPr>
          <p:nvPr/>
        </p:nvPicPr>
        <p:blipFill>
          <a:blip r:embed="rId2"/>
          <a:stretch>
            <a:fillRect/>
          </a:stretch>
        </p:blipFill>
        <p:spPr>
          <a:xfrm>
            <a:off x="6244513" y="2245642"/>
            <a:ext cx="5665940" cy="3623452"/>
          </a:xfrm>
          <a:prstGeom prst="rect">
            <a:avLst/>
          </a:prstGeom>
        </p:spPr>
      </p:pic>
      <p:pic>
        <p:nvPicPr>
          <p:cNvPr id="8" name="Picture 7">
            <a:extLst>
              <a:ext uri="{FF2B5EF4-FFF2-40B4-BE49-F238E27FC236}">
                <a16:creationId xmlns:a16="http://schemas.microsoft.com/office/drawing/2014/main" id="{79BE3421-5609-0AD8-3492-F0D50B408ACD}"/>
              </a:ext>
            </a:extLst>
          </p:cNvPr>
          <p:cNvPicPr>
            <a:picLocks noChangeAspect="1"/>
          </p:cNvPicPr>
          <p:nvPr/>
        </p:nvPicPr>
        <p:blipFill>
          <a:blip r:embed="rId3"/>
          <a:stretch>
            <a:fillRect/>
          </a:stretch>
        </p:blipFill>
        <p:spPr>
          <a:xfrm>
            <a:off x="247049" y="2257366"/>
            <a:ext cx="5700440" cy="3611728"/>
          </a:xfrm>
          <a:prstGeom prst="rect">
            <a:avLst/>
          </a:prstGeom>
        </p:spPr>
      </p:pic>
      <p:sp>
        <p:nvSpPr>
          <p:cNvPr id="9" name="TextBox 8">
            <a:extLst>
              <a:ext uri="{FF2B5EF4-FFF2-40B4-BE49-F238E27FC236}">
                <a16:creationId xmlns:a16="http://schemas.microsoft.com/office/drawing/2014/main" id="{CBBAFC67-6FEB-C499-A87A-7E79507C2D76}"/>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Scammell </a:t>
            </a:r>
            <a:r>
              <a:rPr lang="en-US" sz="1200" i="1" dirty="0">
                <a:solidFill>
                  <a:schemeClr val="bg1"/>
                </a:solidFill>
              </a:rPr>
              <a:t>et al., Neuron </a:t>
            </a:r>
            <a:r>
              <a:rPr lang="en-US" sz="1200" dirty="0">
                <a:solidFill>
                  <a:schemeClr val="bg1"/>
                </a:solidFill>
              </a:rPr>
              <a:t>(2017)</a:t>
            </a:r>
          </a:p>
        </p:txBody>
      </p:sp>
    </p:spTree>
    <p:extLst>
      <p:ext uri="{BB962C8B-B14F-4D97-AF65-F5344CB8AC3E}">
        <p14:creationId xmlns:p14="http://schemas.microsoft.com/office/powerpoint/2010/main" val="60594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C300-1F33-0B7B-0E70-E867146D2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8E2E4-4741-5B0D-589A-0B91A33D3BD3}"/>
              </a:ext>
            </a:extLst>
          </p:cNvPr>
          <p:cNvSpPr>
            <a:spLocks noGrp="1"/>
          </p:cNvSpPr>
          <p:nvPr>
            <p:ph type="title"/>
          </p:nvPr>
        </p:nvSpPr>
        <p:spPr/>
        <p:txBody>
          <a:bodyPr/>
          <a:lstStyle/>
          <a:p>
            <a:r>
              <a:rPr lang="en-US" dirty="0"/>
              <a:t>Sleep and AD</a:t>
            </a:r>
          </a:p>
        </p:txBody>
      </p:sp>
      <p:sp>
        <p:nvSpPr>
          <p:cNvPr id="4" name="Slide Number Placeholder 3">
            <a:extLst>
              <a:ext uri="{FF2B5EF4-FFF2-40B4-BE49-F238E27FC236}">
                <a16:creationId xmlns:a16="http://schemas.microsoft.com/office/drawing/2014/main" id="{F8D4B0EA-BA00-9259-A2E7-CDACDAC1E971}"/>
              </a:ext>
            </a:extLst>
          </p:cNvPr>
          <p:cNvSpPr>
            <a:spLocks noGrp="1"/>
          </p:cNvSpPr>
          <p:nvPr>
            <p:ph type="sldNum" sz="quarter" idx="12"/>
          </p:nvPr>
        </p:nvSpPr>
        <p:spPr/>
        <p:txBody>
          <a:bodyPr/>
          <a:lstStyle/>
          <a:p>
            <a:fld id="{16CD4188-9708-4E2C-998E-E5DCA0C86C97}" type="slidenum">
              <a:rPr lang="en-US" smtClean="0"/>
              <a:t>12</a:t>
            </a:fld>
            <a:endParaRPr lang="en-US"/>
          </a:p>
        </p:txBody>
      </p:sp>
      <p:sp>
        <p:nvSpPr>
          <p:cNvPr id="5" name="Content Placeholder 4">
            <a:extLst>
              <a:ext uri="{FF2B5EF4-FFF2-40B4-BE49-F238E27FC236}">
                <a16:creationId xmlns:a16="http://schemas.microsoft.com/office/drawing/2014/main" id="{2AC4A1E6-6468-2FFC-A7B5-829DC2A9572C}"/>
              </a:ext>
            </a:extLst>
          </p:cNvPr>
          <p:cNvSpPr>
            <a:spLocks noGrp="1"/>
          </p:cNvSpPr>
          <p:nvPr>
            <p:ph idx="1"/>
          </p:nvPr>
        </p:nvSpPr>
        <p:spPr/>
        <p:txBody>
          <a:bodyPr/>
          <a:lstStyle/>
          <a:p>
            <a:pPr>
              <a:buFont typeface="Arial" panose="020B0604020202020204" pitchFamily="34" charset="0"/>
              <a:buChar char="•"/>
            </a:pPr>
            <a:r>
              <a:rPr lang="en-US" dirty="0"/>
              <a:t> Basal forebrain cholinergic neurons</a:t>
            </a:r>
          </a:p>
          <a:p>
            <a:pPr lvl="1">
              <a:buFont typeface="Arial" panose="020B0604020202020204" pitchFamily="34" charset="0"/>
              <a:buChar char="•"/>
            </a:pPr>
            <a:r>
              <a:rPr lang="en-US" dirty="0"/>
              <a:t>Promote fast cortical activity – attention, memory, sensory processing, cortical plasticity</a:t>
            </a:r>
          </a:p>
          <a:p>
            <a:pPr lvl="1">
              <a:buFont typeface="Arial" panose="020B0604020202020204" pitchFamily="34" charset="0"/>
              <a:buChar char="•"/>
            </a:pPr>
            <a:r>
              <a:rPr lang="en-US" dirty="0"/>
              <a:t>Loss could lead to </a:t>
            </a:r>
            <a:r>
              <a:rPr lang="en-US" dirty="0">
                <a:solidFill>
                  <a:srgbClr val="FF0000"/>
                </a:solidFill>
              </a:rPr>
              <a:t>overcompensation</a:t>
            </a:r>
            <a:r>
              <a:rPr lang="en-US" dirty="0"/>
              <a:t> by other arousal systems (i.e. orexin)</a:t>
            </a:r>
          </a:p>
        </p:txBody>
      </p:sp>
      <p:pic>
        <p:nvPicPr>
          <p:cNvPr id="1028" name="Picture 4" descr="The Neurology of Sleep: 2012 - Sleep Medicine Clinics">
            <a:extLst>
              <a:ext uri="{FF2B5EF4-FFF2-40B4-BE49-F238E27FC236}">
                <a16:creationId xmlns:a16="http://schemas.microsoft.com/office/drawing/2014/main" id="{7523C283-8127-D81B-E984-2CB5007F5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101" y="2383853"/>
            <a:ext cx="9808757" cy="3531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01B62D-6267-F8FF-15B8-BCF96F1DB88D}"/>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Zhou and Tang</a:t>
            </a:r>
            <a:r>
              <a:rPr lang="en-US" sz="1200" i="1" dirty="0">
                <a:solidFill>
                  <a:schemeClr val="bg1"/>
                </a:solidFill>
              </a:rPr>
              <a:t>, Frontiers in Medicine </a:t>
            </a:r>
            <a:r>
              <a:rPr lang="en-US" sz="1200" dirty="0">
                <a:solidFill>
                  <a:schemeClr val="bg1"/>
                </a:solidFill>
              </a:rPr>
              <a:t>(2023)</a:t>
            </a:r>
          </a:p>
        </p:txBody>
      </p:sp>
      <p:sp>
        <p:nvSpPr>
          <p:cNvPr id="7" name="Rectangle 6">
            <a:extLst>
              <a:ext uri="{FF2B5EF4-FFF2-40B4-BE49-F238E27FC236}">
                <a16:creationId xmlns:a16="http://schemas.microsoft.com/office/drawing/2014/main" id="{33245FAA-78DB-4CC2-D7DC-C942D8051801}"/>
              </a:ext>
            </a:extLst>
          </p:cNvPr>
          <p:cNvSpPr/>
          <p:nvPr/>
        </p:nvSpPr>
        <p:spPr>
          <a:xfrm>
            <a:off x="1097280" y="4230477"/>
            <a:ext cx="1106093" cy="6169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7A251-C8E6-99AA-0CBF-07972D4E9DA5}"/>
              </a:ext>
            </a:extLst>
          </p:cNvPr>
          <p:cNvSpPr/>
          <p:nvPr/>
        </p:nvSpPr>
        <p:spPr>
          <a:xfrm>
            <a:off x="5975916" y="4327792"/>
            <a:ext cx="1106093" cy="6169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30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B461-F680-BF1A-49CE-4B1372722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A48C2-36FA-64A7-FE23-9DB933FBE9F1}"/>
              </a:ext>
            </a:extLst>
          </p:cNvPr>
          <p:cNvSpPr>
            <a:spLocks noGrp="1"/>
          </p:cNvSpPr>
          <p:nvPr>
            <p:ph type="title"/>
          </p:nvPr>
        </p:nvSpPr>
        <p:spPr/>
        <p:txBody>
          <a:bodyPr>
            <a:normAutofit fontScale="90000"/>
          </a:bodyPr>
          <a:lstStyle/>
          <a:p>
            <a:r>
              <a:rPr lang="en-US" sz="4400" dirty="0"/>
              <a:t>Connections between Orexin, AD, and Sleep</a:t>
            </a:r>
          </a:p>
        </p:txBody>
      </p:sp>
      <p:sp>
        <p:nvSpPr>
          <p:cNvPr id="4" name="Slide Number Placeholder 3">
            <a:extLst>
              <a:ext uri="{FF2B5EF4-FFF2-40B4-BE49-F238E27FC236}">
                <a16:creationId xmlns:a16="http://schemas.microsoft.com/office/drawing/2014/main" id="{2B210566-ED1F-DF03-5B9C-A4234F44997F}"/>
              </a:ext>
            </a:extLst>
          </p:cNvPr>
          <p:cNvSpPr>
            <a:spLocks noGrp="1"/>
          </p:cNvSpPr>
          <p:nvPr>
            <p:ph type="sldNum" sz="quarter" idx="12"/>
          </p:nvPr>
        </p:nvSpPr>
        <p:spPr/>
        <p:txBody>
          <a:bodyPr/>
          <a:lstStyle/>
          <a:p>
            <a:fld id="{16CD4188-9708-4E2C-998E-E5DCA0C86C97}" type="slidenum">
              <a:rPr lang="en-US" smtClean="0"/>
              <a:t>13</a:t>
            </a:fld>
            <a:endParaRPr lang="en-US"/>
          </a:p>
        </p:txBody>
      </p:sp>
      <p:sp>
        <p:nvSpPr>
          <p:cNvPr id="5" name="Content Placeholder 4">
            <a:extLst>
              <a:ext uri="{FF2B5EF4-FFF2-40B4-BE49-F238E27FC236}">
                <a16:creationId xmlns:a16="http://schemas.microsoft.com/office/drawing/2014/main" id="{E52944CD-D0D4-0060-2958-3835D69CF4AC}"/>
              </a:ext>
            </a:extLst>
          </p:cNvPr>
          <p:cNvSpPr>
            <a:spLocks noGrp="1"/>
          </p:cNvSpPr>
          <p:nvPr>
            <p:ph idx="1"/>
          </p:nvPr>
        </p:nvSpPr>
        <p:spPr/>
        <p:txBody>
          <a:bodyPr/>
          <a:lstStyle/>
          <a:p>
            <a:endParaRPr lang="en-US"/>
          </a:p>
        </p:txBody>
      </p:sp>
      <p:pic>
        <p:nvPicPr>
          <p:cNvPr id="7" name="Picture 6" descr="A diagram of a diagram&#10;&#10;Description automatically generated">
            <a:extLst>
              <a:ext uri="{FF2B5EF4-FFF2-40B4-BE49-F238E27FC236}">
                <a16:creationId xmlns:a16="http://schemas.microsoft.com/office/drawing/2014/main" id="{79E9490B-6005-37A1-EC69-60F29268240D}"/>
              </a:ext>
            </a:extLst>
          </p:cNvPr>
          <p:cNvPicPr>
            <a:picLocks noChangeAspect="1"/>
          </p:cNvPicPr>
          <p:nvPr/>
        </p:nvPicPr>
        <p:blipFill>
          <a:blip r:embed="rId2"/>
          <a:stretch>
            <a:fillRect/>
          </a:stretch>
        </p:blipFill>
        <p:spPr>
          <a:xfrm>
            <a:off x="1194176" y="1236617"/>
            <a:ext cx="9803648" cy="4943823"/>
          </a:xfrm>
          <a:prstGeom prst="rect">
            <a:avLst/>
          </a:prstGeom>
        </p:spPr>
      </p:pic>
      <p:sp>
        <p:nvSpPr>
          <p:cNvPr id="8" name="TextBox 7">
            <a:extLst>
              <a:ext uri="{FF2B5EF4-FFF2-40B4-BE49-F238E27FC236}">
                <a16:creationId xmlns:a16="http://schemas.microsoft.com/office/drawing/2014/main" id="{5D4720FD-6C21-D370-D736-84EEC830DC25}"/>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Neuroscience Letters </a:t>
            </a:r>
            <a:r>
              <a:rPr lang="en-US" sz="1200" dirty="0">
                <a:solidFill>
                  <a:schemeClr val="bg1"/>
                </a:solidFill>
              </a:rPr>
              <a:t>(2021)</a:t>
            </a:r>
          </a:p>
        </p:txBody>
      </p:sp>
    </p:spTree>
    <p:extLst>
      <p:ext uri="{BB962C8B-B14F-4D97-AF65-F5344CB8AC3E}">
        <p14:creationId xmlns:p14="http://schemas.microsoft.com/office/powerpoint/2010/main" val="272254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1550-A9DF-DD40-0034-C9175602BF23}"/>
              </a:ext>
            </a:extLst>
          </p:cNvPr>
          <p:cNvSpPr>
            <a:spLocks noGrp="1"/>
          </p:cNvSpPr>
          <p:nvPr>
            <p:ph type="title"/>
          </p:nvPr>
        </p:nvSpPr>
        <p:spPr/>
        <p:txBody>
          <a:bodyPr/>
          <a:lstStyle/>
          <a:p>
            <a:r>
              <a:rPr lang="en-US" dirty="0"/>
              <a:t>Theme</a:t>
            </a:r>
          </a:p>
        </p:txBody>
      </p:sp>
      <p:sp>
        <p:nvSpPr>
          <p:cNvPr id="4" name="Slide Number Placeholder 3">
            <a:extLst>
              <a:ext uri="{FF2B5EF4-FFF2-40B4-BE49-F238E27FC236}">
                <a16:creationId xmlns:a16="http://schemas.microsoft.com/office/drawing/2014/main" id="{0DC31664-4071-D35B-7B9E-E6BD050368F4}"/>
              </a:ext>
            </a:extLst>
          </p:cNvPr>
          <p:cNvSpPr>
            <a:spLocks noGrp="1"/>
          </p:cNvSpPr>
          <p:nvPr>
            <p:ph type="sldNum" sz="quarter" idx="12"/>
          </p:nvPr>
        </p:nvSpPr>
        <p:spPr/>
        <p:txBody>
          <a:bodyPr/>
          <a:lstStyle/>
          <a:p>
            <a:fld id="{16CD4188-9708-4E2C-998E-E5DCA0C86C97}" type="slidenum">
              <a:rPr lang="en-US" smtClean="0"/>
              <a:t>14</a:t>
            </a:fld>
            <a:endParaRPr lang="en-US"/>
          </a:p>
        </p:txBody>
      </p:sp>
      <p:sp>
        <p:nvSpPr>
          <p:cNvPr id="5" name="TextBox 4">
            <a:extLst>
              <a:ext uri="{FF2B5EF4-FFF2-40B4-BE49-F238E27FC236}">
                <a16:creationId xmlns:a16="http://schemas.microsoft.com/office/drawing/2014/main" id="{27F7A1A4-A390-B91D-675A-61D1019321FD}"/>
              </a:ext>
            </a:extLst>
          </p:cNvPr>
          <p:cNvSpPr txBox="1"/>
          <p:nvPr/>
        </p:nvSpPr>
        <p:spPr>
          <a:xfrm>
            <a:off x="1523478" y="2546943"/>
            <a:ext cx="9206003" cy="1323439"/>
          </a:xfrm>
          <a:prstGeom prst="rect">
            <a:avLst/>
          </a:prstGeom>
          <a:noFill/>
        </p:spPr>
        <p:txBody>
          <a:bodyPr wrap="square" rtlCol="0">
            <a:spAutoFit/>
          </a:bodyPr>
          <a:lstStyle/>
          <a:p>
            <a:pPr algn="ctr"/>
            <a:r>
              <a:rPr lang="en-US" sz="4000" dirty="0"/>
              <a:t>Orexin impacts non-pathological and pathological (AD) states differently.</a:t>
            </a:r>
          </a:p>
        </p:txBody>
      </p:sp>
    </p:spTree>
    <p:extLst>
      <p:ext uri="{BB962C8B-B14F-4D97-AF65-F5344CB8AC3E}">
        <p14:creationId xmlns:p14="http://schemas.microsoft.com/office/powerpoint/2010/main" val="425497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FA54-7592-1A82-0FA2-DF3D0B6C7267}"/>
              </a:ext>
            </a:extLst>
          </p:cNvPr>
          <p:cNvSpPr>
            <a:spLocks noGrp="1"/>
          </p:cNvSpPr>
          <p:nvPr>
            <p:ph type="title"/>
          </p:nvPr>
        </p:nvSpPr>
        <p:spPr/>
        <p:txBody>
          <a:bodyPr/>
          <a:lstStyle/>
          <a:p>
            <a:r>
              <a:rPr lang="en-US" dirty="0"/>
              <a:t>Normal Orexin (OX) Daily Rhythms</a:t>
            </a:r>
          </a:p>
        </p:txBody>
      </p:sp>
      <p:sp>
        <p:nvSpPr>
          <p:cNvPr id="3" name="Content Placeholder 2">
            <a:extLst>
              <a:ext uri="{FF2B5EF4-FFF2-40B4-BE49-F238E27FC236}">
                <a16:creationId xmlns:a16="http://schemas.microsoft.com/office/drawing/2014/main" id="{CEC9D7E2-14BB-D595-31D5-2D41DBEC0477}"/>
              </a:ext>
            </a:extLst>
          </p:cNvPr>
          <p:cNvSpPr>
            <a:spLocks noGrp="1"/>
          </p:cNvSpPr>
          <p:nvPr>
            <p:ph idx="1"/>
          </p:nvPr>
        </p:nvSpPr>
        <p:spPr/>
        <p:txBody>
          <a:bodyPr/>
          <a:lstStyle/>
          <a:p>
            <a:pPr marL="0" indent="0">
              <a:buNone/>
            </a:pPr>
            <a:r>
              <a:rPr lang="en-US" dirty="0"/>
              <a:t>Dark bars = active period</a:t>
            </a:r>
          </a:p>
          <a:p>
            <a:pPr>
              <a:buFont typeface="Courier New" panose="02070309020205020404" pitchFamily="49" charset="0"/>
              <a:buChar char="o"/>
            </a:pPr>
            <a:endParaRPr lang="en-US" dirty="0"/>
          </a:p>
          <a:p>
            <a:pPr>
              <a:buFont typeface="Courier New" panose="02070309020205020404" pitchFamily="49" charset="0"/>
              <a:buChar char="o"/>
            </a:pPr>
            <a:r>
              <a:rPr lang="en-US" dirty="0"/>
              <a:t> Orexin A</a:t>
            </a:r>
          </a:p>
          <a:p>
            <a:pPr>
              <a:buFont typeface="Arial" panose="020B0604020202020204" pitchFamily="34" charset="0"/>
              <a:buChar char="∆"/>
            </a:pPr>
            <a:r>
              <a:rPr lang="en-US" dirty="0"/>
              <a:t> wakefulness</a:t>
            </a:r>
          </a:p>
          <a:p>
            <a:pPr>
              <a:buFont typeface="Arial" panose="020B0604020202020204" pitchFamily="34" charset="0"/>
              <a:buChar char="□"/>
            </a:pPr>
            <a:r>
              <a:rPr lang="en-US" dirty="0"/>
              <a:t> slow wave sleep</a:t>
            </a:r>
          </a:p>
          <a:p>
            <a:pPr>
              <a:buFont typeface="Arial" panose="020B0604020202020204" pitchFamily="34" charset="0"/>
              <a:buChar char="■"/>
            </a:pPr>
            <a:r>
              <a:rPr lang="en-US" dirty="0"/>
              <a:t> REM sleep</a:t>
            </a:r>
          </a:p>
          <a:p>
            <a:pPr marL="0" indent="0">
              <a:buNone/>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11FEE5-7D41-65C1-340C-1D44B48B894C}"/>
              </a:ext>
            </a:extLst>
          </p:cNvPr>
          <p:cNvSpPr>
            <a:spLocks noGrp="1"/>
          </p:cNvSpPr>
          <p:nvPr>
            <p:ph type="sldNum" sz="quarter" idx="12"/>
          </p:nvPr>
        </p:nvSpPr>
        <p:spPr/>
        <p:txBody>
          <a:bodyPr/>
          <a:lstStyle/>
          <a:p>
            <a:fld id="{16CD4188-9708-4E2C-998E-E5DCA0C86C97}" type="slidenum">
              <a:rPr lang="en-US" smtClean="0"/>
              <a:t>15</a:t>
            </a:fld>
            <a:endParaRPr lang="en-US"/>
          </a:p>
        </p:txBody>
      </p:sp>
      <p:pic>
        <p:nvPicPr>
          <p:cNvPr id="5" name="Main graphic">
            <a:extLst>
              <a:ext uri="{FF2B5EF4-FFF2-40B4-BE49-F238E27FC236}">
                <a16:creationId xmlns:a16="http://schemas.microsoft.com/office/drawing/2014/main" id="{965C7EBE-1E43-84AF-5A65-CF125BB15269}"/>
              </a:ext>
            </a:extLst>
          </p:cNvPr>
          <p:cNvPicPr/>
          <p:nvPr/>
        </p:nvPicPr>
        <p:blipFill rotWithShape="1">
          <a:blip r:embed="rId2"/>
          <a:srcRect b="32423"/>
          <a:stretch/>
        </p:blipFill>
        <p:spPr>
          <a:xfrm>
            <a:off x="3617174" y="1780156"/>
            <a:ext cx="7961555" cy="4183681"/>
          </a:xfrm>
          <a:prstGeom prst="rect">
            <a:avLst/>
          </a:prstGeom>
          <a:ln>
            <a:noFill/>
          </a:ln>
        </p:spPr>
      </p:pic>
      <p:sp>
        <p:nvSpPr>
          <p:cNvPr id="6" name="TextBox 5">
            <a:extLst>
              <a:ext uri="{FF2B5EF4-FFF2-40B4-BE49-F238E27FC236}">
                <a16:creationId xmlns:a16="http://schemas.microsoft.com/office/drawing/2014/main" id="{0D39C9B5-3192-3A47-E3E0-8EEE66C50EB3}"/>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Yoshida </a:t>
            </a:r>
            <a:r>
              <a:rPr lang="en-US" sz="1200" i="1" dirty="0">
                <a:solidFill>
                  <a:schemeClr val="bg1"/>
                </a:solidFill>
              </a:rPr>
              <a:t>et al., European Journal of Neuroscience </a:t>
            </a:r>
            <a:r>
              <a:rPr lang="en-US" sz="1200" dirty="0">
                <a:solidFill>
                  <a:schemeClr val="bg1"/>
                </a:solidFill>
              </a:rPr>
              <a:t>(2001)</a:t>
            </a:r>
          </a:p>
        </p:txBody>
      </p:sp>
    </p:spTree>
    <p:extLst>
      <p:ext uri="{BB962C8B-B14F-4D97-AF65-F5344CB8AC3E}">
        <p14:creationId xmlns:p14="http://schemas.microsoft.com/office/powerpoint/2010/main" val="204955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AE30-7F68-62FB-CEFF-33748BA4FE1A}"/>
              </a:ext>
            </a:extLst>
          </p:cNvPr>
          <p:cNvSpPr>
            <a:spLocks noGrp="1"/>
          </p:cNvSpPr>
          <p:nvPr>
            <p:ph type="title"/>
          </p:nvPr>
        </p:nvSpPr>
        <p:spPr/>
        <p:txBody>
          <a:bodyPr>
            <a:noAutofit/>
          </a:bodyPr>
          <a:lstStyle/>
          <a:p>
            <a:r>
              <a:rPr lang="en-US" sz="4000" dirty="0"/>
              <a:t>OX decreases with age (non-pathological)</a:t>
            </a:r>
          </a:p>
        </p:txBody>
      </p:sp>
      <p:sp>
        <p:nvSpPr>
          <p:cNvPr id="3" name="Content Placeholder 2">
            <a:extLst>
              <a:ext uri="{FF2B5EF4-FFF2-40B4-BE49-F238E27FC236}">
                <a16:creationId xmlns:a16="http://schemas.microsoft.com/office/drawing/2014/main" id="{F199E00C-E441-06EA-040D-8A72FE782253}"/>
              </a:ext>
            </a:extLst>
          </p:cNvPr>
          <p:cNvSpPr>
            <a:spLocks noGrp="1"/>
          </p:cNvSpPr>
          <p:nvPr>
            <p:ph idx="1"/>
          </p:nvPr>
        </p:nvSpPr>
        <p:spPr/>
        <p:txBody>
          <a:bodyPr/>
          <a:lstStyle/>
          <a:p>
            <a:pPr>
              <a:buFont typeface="Arial" panose="020B0604020202020204" pitchFamily="34" charset="0"/>
              <a:buChar char="•"/>
            </a:pPr>
            <a:r>
              <a:rPr lang="en-US" dirty="0"/>
              <a:t> both number and morphology of orexin neurons changes</a:t>
            </a:r>
          </a:p>
        </p:txBody>
      </p:sp>
      <p:sp>
        <p:nvSpPr>
          <p:cNvPr id="4" name="Slide Number Placeholder 3">
            <a:extLst>
              <a:ext uri="{FF2B5EF4-FFF2-40B4-BE49-F238E27FC236}">
                <a16:creationId xmlns:a16="http://schemas.microsoft.com/office/drawing/2014/main" id="{65F5FFE3-6074-80B5-EC53-98ECA398C926}"/>
              </a:ext>
            </a:extLst>
          </p:cNvPr>
          <p:cNvSpPr>
            <a:spLocks noGrp="1"/>
          </p:cNvSpPr>
          <p:nvPr>
            <p:ph type="sldNum" sz="quarter" idx="12"/>
          </p:nvPr>
        </p:nvSpPr>
        <p:spPr/>
        <p:txBody>
          <a:bodyPr/>
          <a:lstStyle/>
          <a:p>
            <a:fld id="{16CD4188-9708-4E2C-998E-E5DCA0C86C97}" type="slidenum">
              <a:rPr lang="en-US" smtClean="0"/>
              <a:t>16</a:t>
            </a:fld>
            <a:endParaRPr lang="en-US"/>
          </a:p>
        </p:txBody>
      </p:sp>
      <p:sp>
        <p:nvSpPr>
          <p:cNvPr id="5" name="TextBox 4">
            <a:extLst>
              <a:ext uri="{FF2B5EF4-FFF2-40B4-BE49-F238E27FC236}">
                <a16:creationId xmlns:a16="http://schemas.microsoft.com/office/drawing/2014/main" id="{6746374A-7A6E-E976-B9CD-A8A12D608DDC}"/>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Hunt </a:t>
            </a:r>
            <a:r>
              <a:rPr lang="en-US" sz="1200" i="1" dirty="0">
                <a:solidFill>
                  <a:schemeClr val="bg1"/>
                </a:solidFill>
              </a:rPr>
              <a:t>et al., Neurobiology of Aging </a:t>
            </a:r>
            <a:r>
              <a:rPr lang="en-US" sz="1200" dirty="0">
                <a:solidFill>
                  <a:schemeClr val="bg1"/>
                </a:solidFill>
              </a:rPr>
              <a:t>(2015); </a:t>
            </a:r>
            <a:r>
              <a:rPr lang="en-US" sz="1200" dirty="0" err="1">
                <a:solidFill>
                  <a:schemeClr val="bg1"/>
                </a:solidFill>
              </a:rPr>
              <a:t>Terao</a:t>
            </a:r>
            <a:r>
              <a:rPr lang="en-US" sz="1200" dirty="0">
                <a:solidFill>
                  <a:schemeClr val="bg1"/>
                </a:solidFill>
              </a:rPr>
              <a:t> </a:t>
            </a:r>
            <a:r>
              <a:rPr lang="en-US" sz="1200" i="1" dirty="0">
                <a:solidFill>
                  <a:schemeClr val="bg1"/>
                </a:solidFill>
              </a:rPr>
              <a:t>et al., Neuroscience Letters </a:t>
            </a:r>
            <a:r>
              <a:rPr lang="en-US" sz="1200" dirty="0">
                <a:solidFill>
                  <a:schemeClr val="bg1"/>
                </a:solidFill>
              </a:rPr>
              <a:t>(2002)</a:t>
            </a:r>
          </a:p>
        </p:txBody>
      </p:sp>
      <p:pic>
        <p:nvPicPr>
          <p:cNvPr id="7" name="Picture 6">
            <a:extLst>
              <a:ext uri="{FF2B5EF4-FFF2-40B4-BE49-F238E27FC236}">
                <a16:creationId xmlns:a16="http://schemas.microsoft.com/office/drawing/2014/main" id="{39739A26-3D21-86E8-5BB1-2B7077ABD75F}"/>
              </a:ext>
            </a:extLst>
          </p:cNvPr>
          <p:cNvPicPr>
            <a:picLocks noChangeAspect="1"/>
          </p:cNvPicPr>
          <p:nvPr/>
        </p:nvPicPr>
        <p:blipFill rotWithShape="1">
          <a:blip r:embed="rId2"/>
          <a:srcRect r="50024"/>
          <a:stretch/>
        </p:blipFill>
        <p:spPr>
          <a:xfrm>
            <a:off x="351313" y="2386773"/>
            <a:ext cx="3973176" cy="3528488"/>
          </a:xfrm>
          <a:prstGeom prst="rect">
            <a:avLst/>
          </a:prstGeom>
        </p:spPr>
      </p:pic>
      <p:sp>
        <p:nvSpPr>
          <p:cNvPr id="11" name="TextBox 10">
            <a:extLst>
              <a:ext uri="{FF2B5EF4-FFF2-40B4-BE49-F238E27FC236}">
                <a16:creationId xmlns:a16="http://schemas.microsoft.com/office/drawing/2014/main" id="{7D5801B1-34D4-9891-BFD8-96318C8C90F6}"/>
              </a:ext>
            </a:extLst>
          </p:cNvPr>
          <p:cNvSpPr txBox="1"/>
          <p:nvPr/>
        </p:nvSpPr>
        <p:spPr>
          <a:xfrm>
            <a:off x="17558" y="5821140"/>
            <a:ext cx="4640686" cy="461665"/>
          </a:xfrm>
          <a:prstGeom prst="rect">
            <a:avLst/>
          </a:prstGeom>
          <a:noFill/>
        </p:spPr>
        <p:txBody>
          <a:bodyPr wrap="square" rtlCol="0">
            <a:spAutoFit/>
          </a:bodyPr>
          <a:lstStyle/>
          <a:p>
            <a:r>
              <a:rPr lang="en-US" sz="1200" u="sng" dirty="0"/>
              <a:t>Infants</a:t>
            </a:r>
            <a:r>
              <a:rPr lang="en-US" sz="1200" dirty="0"/>
              <a:t>: 0-1 year; </a:t>
            </a:r>
            <a:r>
              <a:rPr lang="en-US" sz="1200" u="sng" dirty="0"/>
              <a:t>children</a:t>
            </a:r>
            <a:r>
              <a:rPr lang="en-US" sz="1200" dirty="0"/>
              <a:t>: 4-10 years; </a:t>
            </a:r>
            <a:r>
              <a:rPr lang="en-US" sz="1200" u="sng" dirty="0"/>
              <a:t>young adults</a:t>
            </a:r>
            <a:r>
              <a:rPr lang="en-US" sz="1200" dirty="0"/>
              <a:t>: 22-32 years; </a:t>
            </a:r>
            <a:r>
              <a:rPr lang="en-US" sz="1200" u="sng" dirty="0"/>
              <a:t>older adults</a:t>
            </a:r>
            <a:r>
              <a:rPr lang="en-US" sz="1200" dirty="0"/>
              <a:t>: 48-60 years</a:t>
            </a:r>
          </a:p>
        </p:txBody>
      </p:sp>
    </p:spTree>
    <p:extLst>
      <p:ext uri="{BB962C8B-B14F-4D97-AF65-F5344CB8AC3E}">
        <p14:creationId xmlns:p14="http://schemas.microsoft.com/office/powerpoint/2010/main" val="207633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B58E-F184-3CDB-7DEA-C7341F30A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B6BB4-FA35-90A1-7040-A95FE3984D3F}"/>
              </a:ext>
            </a:extLst>
          </p:cNvPr>
          <p:cNvSpPr>
            <a:spLocks noGrp="1"/>
          </p:cNvSpPr>
          <p:nvPr>
            <p:ph type="title"/>
          </p:nvPr>
        </p:nvSpPr>
        <p:spPr/>
        <p:txBody>
          <a:bodyPr>
            <a:noAutofit/>
          </a:bodyPr>
          <a:lstStyle/>
          <a:p>
            <a:r>
              <a:rPr lang="en-US" sz="4000" dirty="0"/>
              <a:t>OX decreases with age (non-pathological)</a:t>
            </a:r>
          </a:p>
        </p:txBody>
      </p:sp>
      <p:sp>
        <p:nvSpPr>
          <p:cNvPr id="3" name="Content Placeholder 2">
            <a:extLst>
              <a:ext uri="{FF2B5EF4-FFF2-40B4-BE49-F238E27FC236}">
                <a16:creationId xmlns:a16="http://schemas.microsoft.com/office/drawing/2014/main" id="{C422F206-B044-5F64-C231-F19D4E274022}"/>
              </a:ext>
            </a:extLst>
          </p:cNvPr>
          <p:cNvSpPr>
            <a:spLocks noGrp="1"/>
          </p:cNvSpPr>
          <p:nvPr>
            <p:ph idx="1"/>
          </p:nvPr>
        </p:nvSpPr>
        <p:spPr/>
        <p:txBody>
          <a:bodyPr/>
          <a:lstStyle/>
          <a:p>
            <a:pPr>
              <a:buFont typeface="Arial" panose="020B0604020202020204" pitchFamily="34" charset="0"/>
              <a:buChar char="•"/>
            </a:pPr>
            <a:r>
              <a:rPr lang="en-US" dirty="0"/>
              <a:t> both number and morphology of orexin neurons changes</a:t>
            </a:r>
          </a:p>
          <a:p>
            <a:pPr>
              <a:buFont typeface="Arial" panose="020B0604020202020204" pitchFamily="34" charset="0"/>
              <a:buChar char="•"/>
            </a:pPr>
            <a:r>
              <a:rPr lang="en-US" dirty="0"/>
              <a:t> OX receptors are also seen to change</a:t>
            </a:r>
          </a:p>
        </p:txBody>
      </p:sp>
      <p:sp>
        <p:nvSpPr>
          <p:cNvPr id="4" name="Slide Number Placeholder 3">
            <a:extLst>
              <a:ext uri="{FF2B5EF4-FFF2-40B4-BE49-F238E27FC236}">
                <a16:creationId xmlns:a16="http://schemas.microsoft.com/office/drawing/2014/main" id="{FAC6A269-5659-C1EE-18EB-C0EA0404B9DC}"/>
              </a:ext>
            </a:extLst>
          </p:cNvPr>
          <p:cNvSpPr>
            <a:spLocks noGrp="1"/>
          </p:cNvSpPr>
          <p:nvPr>
            <p:ph type="sldNum" sz="quarter" idx="12"/>
          </p:nvPr>
        </p:nvSpPr>
        <p:spPr/>
        <p:txBody>
          <a:bodyPr/>
          <a:lstStyle/>
          <a:p>
            <a:fld id="{16CD4188-9708-4E2C-998E-E5DCA0C86C97}" type="slidenum">
              <a:rPr lang="en-US" smtClean="0"/>
              <a:t>17</a:t>
            </a:fld>
            <a:endParaRPr lang="en-US"/>
          </a:p>
        </p:txBody>
      </p:sp>
      <p:sp>
        <p:nvSpPr>
          <p:cNvPr id="5" name="TextBox 4">
            <a:extLst>
              <a:ext uri="{FF2B5EF4-FFF2-40B4-BE49-F238E27FC236}">
                <a16:creationId xmlns:a16="http://schemas.microsoft.com/office/drawing/2014/main" id="{B92F1B29-B7A7-BAC1-EBD2-1D5EEDAB89D8}"/>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Hunt </a:t>
            </a:r>
            <a:r>
              <a:rPr lang="en-US" sz="1200" i="1" dirty="0">
                <a:solidFill>
                  <a:schemeClr val="bg1"/>
                </a:solidFill>
              </a:rPr>
              <a:t>et al., Neurobiology of Aging </a:t>
            </a:r>
            <a:r>
              <a:rPr lang="en-US" sz="1200" dirty="0">
                <a:solidFill>
                  <a:schemeClr val="bg1"/>
                </a:solidFill>
              </a:rPr>
              <a:t>(2015); </a:t>
            </a:r>
            <a:r>
              <a:rPr lang="en-US" sz="1200" dirty="0" err="1">
                <a:solidFill>
                  <a:schemeClr val="bg1"/>
                </a:solidFill>
              </a:rPr>
              <a:t>Terao</a:t>
            </a:r>
            <a:r>
              <a:rPr lang="en-US" sz="1200" dirty="0">
                <a:solidFill>
                  <a:schemeClr val="bg1"/>
                </a:solidFill>
              </a:rPr>
              <a:t> </a:t>
            </a:r>
            <a:r>
              <a:rPr lang="en-US" sz="1200" i="1" dirty="0">
                <a:solidFill>
                  <a:schemeClr val="bg1"/>
                </a:solidFill>
              </a:rPr>
              <a:t>et al., Neuroscience Letters </a:t>
            </a:r>
            <a:r>
              <a:rPr lang="en-US" sz="1200" dirty="0">
                <a:solidFill>
                  <a:schemeClr val="bg1"/>
                </a:solidFill>
              </a:rPr>
              <a:t>(2002)</a:t>
            </a:r>
          </a:p>
        </p:txBody>
      </p:sp>
      <p:pic>
        <p:nvPicPr>
          <p:cNvPr id="7" name="Picture 6">
            <a:extLst>
              <a:ext uri="{FF2B5EF4-FFF2-40B4-BE49-F238E27FC236}">
                <a16:creationId xmlns:a16="http://schemas.microsoft.com/office/drawing/2014/main" id="{A23699F6-80B5-B1CF-A720-4A7F78BC5D7C}"/>
              </a:ext>
            </a:extLst>
          </p:cNvPr>
          <p:cNvPicPr>
            <a:picLocks noChangeAspect="1"/>
          </p:cNvPicPr>
          <p:nvPr/>
        </p:nvPicPr>
        <p:blipFill rotWithShape="1">
          <a:blip r:embed="rId2"/>
          <a:srcRect r="50024"/>
          <a:stretch/>
        </p:blipFill>
        <p:spPr>
          <a:xfrm>
            <a:off x="351313" y="2386773"/>
            <a:ext cx="3973176" cy="3528488"/>
          </a:xfrm>
          <a:prstGeom prst="rect">
            <a:avLst/>
          </a:prstGeom>
        </p:spPr>
      </p:pic>
      <p:pic>
        <p:nvPicPr>
          <p:cNvPr id="9" name="Picture 8">
            <a:extLst>
              <a:ext uri="{FF2B5EF4-FFF2-40B4-BE49-F238E27FC236}">
                <a16:creationId xmlns:a16="http://schemas.microsoft.com/office/drawing/2014/main" id="{B6B0C1B6-7A90-0DF3-BC04-AADB544F0DCE}"/>
              </a:ext>
            </a:extLst>
          </p:cNvPr>
          <p:cNvPicPr>
            <a:picLocks noChangeAspect="1"/>
          </p:cNvPicPr>
          <p:nvPr/>
        </p:nvPicPr>
        <p:blipFill>
          <a:blip r:embed="rId3"/>
          <a:stretch>
            <a:fillRect/>
          </a:stretch>
        </p:blipFill>
        <p:spPr>
          <a:xfrm>
            <a:off x="4990220" y="2096028"/>
            <a:ext cx="6831191" cy="3881591"/>
          </a:xfrm>
          <a:prstGeom prst="rect">
            <a:avLst/>
          </a:prstGeom>
        </p:spPr>
      </p:pic>
      <p:sp>
        <p:nvSpPr>
          <p:cNvPr id="10" name="TextBox 9">
            <a:extLst>
              <a:ext uri="{FF2B5EF4-FFF2-40B4-BE49-F238E27FC236}">
                <a16:creationId xmlns:a16="http://schemas.microsoft.com/office/drawing/2014/main" id="{598595D3-8517-3773-A1D9-54BC377D95B0}"/>
              </a:ext>
            </a:extLst>
          </p:cNvPr>
          <p:cNvSpPr txBox="1"/>
          <p:nvPr/>
        </p:nvSpPr>
        <p:spPr>
          <a:xfrm>
            <a:off x="6312664" y="1812478"/>
            <a:ext cx="5376231" cy="369332"/>
          </a:xfrm>
          <a:prstGeom prst="rect">
            <a:avLst/>
          </a:prstGeom>
          <a:noFill/>
        </p:spPr>
        <p:txBody>
          <a:bodyPr wrap="square" rtlCol="0">
            <a:spAutoFit/>
          </a:bodyPr>
          <a:lstStyle/>
          <a:p>
            <a:r>
              <a:rPr lang="en-US" dirty="0"/>
              <a:t>OX1R                                              OX2R</a:t>
            </a:r>
          </a:p>
        </p:txBody>
      </p:sp>
      <p:sp>
        <p:nvSpPr>
          <p:cNvPr id="11" name="TextBox 10">
            <a:extLst>
              <a:ext uri="{FF2B5EF4-FFF2-40B4-BE49-F238E27FC236}">
                <a16:creationId xmlns:a16="http://schemas.microsoft.com/office/drawing/2014/main" id="{25AF95EE-3843-1740-B1CC-A776571316A0}"/>
              </a:ext>
            </a:extLst>
          </p:cNvPr>
          <p:cNvSpPr txBox="1"/>
          <p:nvPr/>
        </p:nvSpPr>
        <p:spPr>
          <a:xfrm>
            <a:off x="17558" y="5821140"/>
            <a:ext cx="4640686" cy="461665"/>
          </a:xfrm>
          <a:prstGeom prst="rect">
            <a:avLst/>
          </a:prstGeom>
          <a:noFill/>
        </p:spPr>
        <p:txBody>
          <a:bodyPr wrap="square" rtlCol="0">
            <a:spAutoFit/>
          </a:bodyPr>
          <a:lstStyle/>
          <a:p>
            <a:r>
              <a:rPr lang="en-US" sz="1200" u="sng" dirty="0"/>
              <a:t>Infants</a:t>
            </a:r>
            <a:r>
              <a:rPr lang="en-US" sz="1200" dirty="0"/>
              <a:t>: 0-1 year; </a:t>
            </a:r>
            <a:r>
              <a:rPr lang="en-US" sz="1200" u="sng" dirty="0"/>
              <a:t>children</a:t>
            </a:r>
            <a:r>
              <a:rPr lang="en-US" sz="1200" dirty="0"/>
              <a:t>: 4-10 years; </a:t>
            </a:r>
            <a:r>
              <a:rPr lang="en-US" sz="1200" u="sng" dirty="0"/>
              <a:t>young adults</a:t>
            </a:r>
            <a:r>
              <a:rPr lang="en-US" sz="1200" dirty="0"/>
              <a:t>: 22-32 years; </a:t>
            </a:r>
            <a:r>
              <a:rPr lang="en-US" sz="1200" u="sng" dirty="0"/>
              <a:t>older adults</a:t>
            </a:r>
            <a:r>
              <a:rPr lang="en-US" sz="1200" dirty="0"/>
              <a:t>: 48-60 years</a:t>
            </a:r>
          </a:p>
        </p:txBody>
      </p:sp>
      <p:pic>
        <p:nvPicPr>
          <p:cNvPr id="13" name="Picture 12">
            <a:extLst>
              <a:ext uri="{FF2B5EF4-FFF2-40B4-BE49-F238E27FC236}">
                <a16:creationId xmlns:a16="http://schemas.microsoft.com/office/drawing/2014/main" id="{E601CBCA-EE71-366A-803E-139AF7694D71}"/>
              </a:ext>
            </a:extLst>
          </p:cNvPr>
          <p:cNvPicPr>
            <a:picLocks noChangeAspect="1"/>
          </p:cNvPicPr>
          <p:nvPr/>
        </p:nvPicPr>
        <p:blipFill>
          <a:blip r:embed="rId4"/>
          <a:stretch>
            <a:fillRect/>
          </a:stretch>
        </p:blipFill>
        <p:spPr>
          <a:xfrm>
            <a:off x="5323975" y="5955681"/>
            <a:ext cx="2795456" cy="330863"/>
          </a:xfrm>
          <a:prstGeom prst="rect">
            <a:avLst/>
          </a:prstGeom>
        </p:spPr>
      </p:pic>
      <p:pic>
        <p:nvPicPr>
          <p:cNvPr id="14" name="Picture 13">
            <a:extLst>
              <a:ext uri="{FF2B5EF4-FFF2-40B4-BE49-F238E27FC236}">
                <a16:creationId xmlns:a16="http://schemas.microsoft.com/office/drawing/2014/main" id="{E73CAD3C-40C8-542D-6D8A-B96E1816B484}"/>
              </a:ext>
            </a:extLst>
          </p:cNvPr>
          <p:cNvPicPr>
            <a:picLocks noChangeAspect="1"/>
          </p:cNvPicPr>
          <p:nvPr/>
        </p:nvPicPr>
        <p:blipFill>
          <a:blip r:embed="rId4"/>
          <a:stretch>
            <a:fillRect/>
          </a:stretch>
        </p:blipFill>
        <p:spPr>
          <a:xfrm>
            <a:off x="8944817" y="5966650"/>
            <a:ext cx="2795456" cy="330863"/>
          </a:xfrm>
          <a:prstGeom prst="rect">
            <a:avLst/>
          </a:prstGeom>
        </p:spPr>
      </p:pic>
    </p:spTree>
    <p:extLst>
      <p:ext uri="{BB962C8B-B14F-4D97-AF65-F5344CB8AC3E}">
        <p14:creationId xmlns:p14="http://schemas.microsoft.com/office/powerpoint/2010/main" val="103904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F728-DA8B-1C1F-7191-7AFEB715B398}"/>
              </a:ext>
            </a:extLst>
          </p:cNvPr>
          <p:cNvSpPr>
            <a:spLocks noGrp="1"/>
          </p:cNvSpPr>
          <p:nvPr>
            <p:ph type="title"/>
          </p:nvPr>
        </p:nvSpPr>
        <p:spPr/>
        <p:txBody>
          <a:bodyPr>
            <a:noAutofit/>
          </a:bodyPr>
          <a:lstStyle/>
          <a:p>
            <a:r>
              <a:rPr lang="en-US" sz="2800" dirty="0"/>
              <a:t>Total number of orexin immunoreactive neurons decreases during AD.</a:t>
            </a:r>
          </a:p>
        </p:txBody>
      </p:sp>
      <p:sp>
        <p:nvSpPr>
          <p:cNvPr id="3" name="Content Placeholder 2">
            <a:extLst>
              <a:ext uri="{FF2B5EF4-FFF2-40B4-BE49-F238E27FC236}">
                <a16:creationId xmlns:a16="http://schemas.microsoft.com/office/drawing/2014/main" id="{677BE5F2-C904-E9A3-9682-1864A41DBFE9}"/>
              </a:ext>
            </a:extLst>
          </p:cNvPr>
          <p:cNvSpPr>
            <a:spLocks noGrp="1"/>
          </p:cNvSpPr>
          <p:nvPr>
            <p:ph idx="1"/>
          </p:nvPr>
        </p:nvSpPr>
        <p:spPr/>
        <p:txBody>
          <a:bodyPr/>
          <a:lstStyle/>
          <a:p>
            <a:pPr>
              <a:buFont typeface="Arial" panose="020B0604020202020204" pitchFamily="34" charset="0"/>
              <a:buChar char="•"/>
            </a:pPr>
            <a:r>
              <a:rPr lang="en-US" dirty="0"/>
              <a:t> female AD patients = 40% less orexin immunoreactive neurons vs males</a:t>
            </a:r>
          </a:p>
          <a:p>
            <a:pPr>
              <a:buFont typeface="Arial" panose="020B0604020202020204" pitchFamily="34" charset="0"/>
              <a:buChar char="•"/>
            </a:pPr>
            <a:r>
              <a:rPr lang="en-US" dirty="0"/>
              <a:t> female control patients = 25% fewer orexin immunoreactive neurons vs males</a:t>
            </a:r>
          </a:p>
        </p:txBody>
      </p:sp>
      <p:sp>
        <p:nvSpPr>
          <p:cNvPr id="4" name="Slide Number Placeholder 3">
            <a:extLst>
              <a:ext uri="{FF2B5EF4-FFF2-40B4-BE49-F238E27FC236}">
                <a16:creationId xmlns:a16="http://schemas.microsoft.com/office/drawing/2014/main" id="{DFC439B1-2830-67F7-6B22-B47A9DAAD7B1}"/>
              </a:ext>
            </a:extLst>
          </p:cNvPr>
          <p:cNvSpPr>
            <a:spLocks noGrp="1"/>
          </p:cNvSpPr>
          <p:nvPr>
            <p:ph type="sldNum" sz="quarter" idx="12"/>
          </p:nvPr>
        </p:nvSpPr>
        <p:spPr/>
        <p:txBody>
          <a:bodyPr/>
          <a:lstStyle/>
          <a:p>
            <a:fld id="{16CD4188-9708-4E2C-998E-E5DCA0C86C97}" type="slidenum">
              <a:rPr lang="en-US" smtClean="0"/>
              <a:t>18</a:t>
            </a:fld>
            <a:endParaRPr lang="en-US"/>
          </a:p>
        </p:txBody>
      </p:sp>
      <p:pic>
        <p:nvPicPr>
          <p:cNvPr id="6" name="Picture 5">
            <a:extLst>
              <a:ext uri="{FF2B5EF4-FFF2-40B4-BE49-F238E27FC236}">
                <a16:creationId xmlns:a16="http://schemas.microsoft.com/office/drawing/2014/main" id="{B55743F5-B187-2E80-6E09-C31DC98CD321}"/>
              </a:ext>
            </a:extLst>
          </p:cNvPr>
          <p:cNvPicPr>
            <a:picLocks noChangeAspect="1"/>
          </p:cNvPicPr>
          <p:nvPr/>
        </p:nvPicPr>
        <p:blipFill>
          <a:blip r:embed="rId2"/>
          <a:stretch>
            <a:fillRect/>
          </a:stretch>
        </p:blipFill>
        <p:spPr>
          <a:xfrm>
            <a:off x="2224419" y="2061018"/>
            <a:ext cx="7743162" cy="4125455"/>
          </a:xfrm>
          <a:prstGeom prst="rect">
            <a:avLst/>
          </a:prstGeom>
        </p:spPr>
      </p:pic>
      <p:sp>
        <p:nvSpPr>
          <p:cNvPr id="7" name="TextBox 6">
            <a:extLst>
              <a:ext uri="{FF2B5EF4-FFF2-40B4-BE49-F238E27FC236}">
                <a16:creationId xmlns:a16="http://schemas.microsoft.com/office/drawing/2014/main" id="{6989B50E-1B4C-78D5-3C12-F63F226543FD}"/>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Fronczek</a:t>
            </a:r>
            <a:r>
              <a:rPr lang="en-US" sz="1200" dirty="0">
                <a:solidFill>
                  <a:schemeClr val="bg1"/>
                </a:solidFill>
              </a:rPr>
              <a:t> </a:t>
            </a:r>
            <a:r>
              <a:rPr lang="en-US" sz="1200" i="1" dirty="0">
                <a:solidFill>
                  <a:schemeClr val="bg1"/>
                </a:solidFill>
              </a:rPr>
              <a:t>et al., Neurobiology of Aging </a:t>
            </a:r>
            <a:r>
              <a:rPr lang="en-US" sz="1200" dirty="0">
                <a:solidFill>
                  <a:schemeClr val="bg1"/>
                </a:solidFill>
              </a:rPr>
              <a:t>(2012); postmortem studies</a:t>
            </a:r>
          </a:p>
        </p:txBody>
      </p:sp>
    </p:spTree>
    <p:extLst>
      <p:ext uri="{BB962C8B-B14F-4D97-AF65-F5344CB8AC3E}">
        <p14:creationId xmlns:p14="http://schemas.microsoft.com/office/powerpoint/2010/main" val="174538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92D-0071-0608-B614-86B65506297C}"/>
              </a:ext>
            </a:extLst>
          </p:cNvPr>
          <p:cNvSpPr>
            <a:spLocks noGrp="1"/>
          </p:cNvSpPr>
          <p:nvPr>
            <p:ph type="title"/>
          </p:nvPr>
        </p:nvSpPr>
        <p:spPr/>
        <p:txBody>
          <a:bodyPr>
            <a:noAutofit/>
          </a:bodyPr>
          <a:lstStyle/>
          <a:p>
            <a:r>
              <a:rPr lang="en-US" sz="4000" dirty="0"/>
              <a:t>OX loss correlates with worsening cognition.</a:t>
            </a:r>
          </a:p>
        </p:txBody>
      </p:sp>
      <p:sp>
        <p:nvSpPr>
          <p:cNvPr id="3" name="Content Placeholder 2">
            <a:extLst>
              <a:ext uri="{FF2B5EF4-FFF2-40B4-BE49-F238E27FC236}">
                <a16:creationId xmlns:a16="http://schemas.microsoft.com/office/drawing/2014/main" id="{51EFB1DA-4537-35A0-BDB8-859D873812B4}"/>
              </a:ext>
            </a:extLst>
          </p:cNvPr>
          <p:cNvSpPr>
            <a:spLocks noGrp="1"/>
          </p:cNvSpPr>
          <p:nvPr>
            <p:ph idx="1"/>
          </p:nvPr>
        </p:nvSpPr>
        <p:spPr/>
        <p:txBody>
          <a:bodyPr/>
          <a:lstStyle/>
          <a:p>
            <a:r>
              <a:rPr lang="en-US" dirty="0"/>
              <a:t>Higher MMSE = better cognitive functioning</a:t>
            </a:r>
          </a:p>
        </p:txBody>
      </p:sp>
      <p:sp>
        <p:nvSpPr>
          <p:cNvPr id="4" name="Slide Number Placeholder 3">
            <a:extLst>
              <a:ext uri="{FF2B5EF4-FFF2-40B4-BE49-F238E27FC236}">
                <a16:creationId xmlns:a16="http://schemas.microsoft.com/office/drawing/2014/main" id="{CBAEE1F7-ECDA-9110-BDC8-A3CBC50B2C80}"/>
              </a:ext>
            </a:extLst>
          </p:cNvPr>
          <p:cNvSpPr>
            <a:spLocks noGrp="1"/>
          </p:cNvSpPr>
          <p:nvPr>
            <p:ph type="sldNum" sz="quarter" idx="12"/>
          </p:nvPr>
        </p:nvSpPr>
        <p:spPr/>
        <p:txBody>
          <a:bodyPr/>
          <a:lstStyle/>
          <a:p>
            <a:fld id="{16CD4188-9708-4E2C-998E-E5DCA0C86C97}" type="slidenum">
              <a:rPr lang="en-US" smtClean="0"/>
              <a:t>19</a:t>
            </a:fld>
            <a:endParaRPr lang="en-US"/>
          </a:p>
        </p:txBody>
      </p:sp>
      <p:sp>
        <p:nvSpPr>
          <p:cNvPr id="5" name="TextBox 4">
            <a:extLst>
              <a:ext uri="{FF2B5EF4-FFF2-40B4-BE49-F238E27FC236}">
                <a16:creationId xmlns:a16="http://schemas.microsoft.com/office/drawing/2014/main" id="{9F974EB5-0B75-4199-4BA9-23C29B36300D}"/>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Shimizu </a:t>
            </a:r>
            <a:r>
              <a:rPr lang="en-US" sz="1200" i="1" dirty="0">
                <a:solidFill>
                  <a:schemeClr val="bg1"/>
                </a:solidFill>
              </a:rPr>
              <a:t>et al., Journal of Alzheimer’s Disease </a:t>
            </a:r>
            <a:r>
              <a:rPr lang="en-US" sz="1200" dirty="0">
                <a:solidFill>
                  <a:schemeClr val="bg1"/>
                </a:solidFill>
              </a:rPr>
              <a:t>(2020)</a:t>
            </a:r>
          </a:p>
        </p:txBody>
      </p:sp>
      <p:pic>
        <p:nvPicPr>
          <p:cNvPr id="7" name="Picture 6">
            <a:extLst>
              <a:ext uri="{FF2B5EF4-FFF2-40B4-BE49-F238E27FC236}">
                <a16:creationId xmlns:a16="http://schemas.microsoft.com/office/drawing/2014/main" id="{93A451D6-B5BC-E7D5-86A7-3A7FC85CA9FA}"/>
              </a:ext>
            </a:extLst>
          </p:cNvPr>
          <p:cNvPicPr>
            <a:picLocks noChangeAspect="1"/>
          </p:cNvPicPr>
          <p:nvPr/>
        </p:nvPicPr>
        <p:blipFill rotWithShape="1">
          <a:blip r:embed="rId2"/>
          <a:srcRect t="4867"/>
          <a:stretch/>
        </p:blipFill>
        <p:spPr>
          <a:xfrm>
            <a:off x="3719148" y="1638976"/>
            <a:ext cx="4664688" cy="4555776"/>
          </a:xfrm>
          <a:prstGeom prst="rect">
            <a:avLst/>
          </a:prstGeom>
        </p:spPr>
      </p:pic>
    </p:spTree>
    <p:extLst>
      <p:ext uri="{BB962C8B-B14F-4D97-AF65-F5344CB8AC3E}">
        <p14:creationId xmlns:p14="http://schemas.microsoft.com/office/powerpoint/2010/main" val="23130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0460-4940-3DB7-CCF4-59226E4C4E6F}"/>
              </a:ext>
            </a:extLst>
          </p:cNvPr>
          <p:cNvSpPr>
            <a:spLocks noGrp="1"/>
          </p:cNvSpPr>
          <p:nvPr>
            <p:ph type="title"/>
          </p:nvPr>
        </p:nvSpPr>
        <p:spPr/>
        <p:txBody>
          <a:bodyPr/>
          <a:lstStyle/>
          <a:p>
            <a:r>
              <a:rPr lang="en-US" dirty="0"/>
              <a:t>Main Characters</a:t>
            </a:r>
          </a:p>
        </p:txBody>
      </p:sp>
      <p:sp>
        <p:nvSpPr>
          <p:cNvPr id="3" name="Content Placeholder 2">
            <a:extLst>
              <a:ext uri="{FF2B5EF4-FFF2-40B4-BE49-F238E27FC236}">
                <a16:creationId xmlns:a16="http://schemas.microsoft.com/office/drawing/2014/main" id="{C87B92CC-E71F-CE0A-887F-5548436BCAE2}"/>
              </a:ext>
            </a:extLst>
          </p:cNvPr>
          <p:cNvSpPr>
            <a:spLocks noGrp="1"/>
          </p:cNvSpPr>
          <p:nvPr>
            <p:ph idx="1"/>
          </p:nvPr>
        </p:nvSpPr>
        <p:spPr/>
        <p:txBody>
          <a:bodyPr/>
          <a:lstStyle/>
          <a:p>
            <a:pPr>
              <a:buFont typeface="Arial" panose="020B0604020202020204" pitchFamily="34" charset="0"/>
              <a:buChar char="•"/>
            </a:pPr>
            <a:r>
              <a:rPr lang="en-US" dirty="0"/>
              <a:t> </a:t>
            </a:r>
            <a:r>
              <a:rPr lang="en-US" dirty="0">
                <a:solidFill>
                  <a:srgbClr val="FF0000"/>
                </a:solidFill>
              </a:rPr>
              <a:t>Alzheimer’s Disease: </a:t>
            </a:r>
            <a:r>
              <a:rPr lang="en-US" dirty="0"/>
              <a:t>neurodegenerative disease</a:t>
            </a:r>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a:solidFill>
                  <a:srgbClr val="FF0000"/>
                </a:solidFill>
              </a:rPr>
              <a:t>Sleep: </a:t>
            </a:r>
            <a:r>
              <a:rPr lang="en-US" dirty="0"/>
              <a:t>necessary restorative process for the body</a:t>
            </a:r>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a:solidFill>
                  <a:srgbClr val="FF0000"/>
                </a:solidFill>
              </a:rPr>
              <a:t>Orexin: </a:t>
            </a:r>
            <a:r>
              <a:rPr lang="en-US" dirty="0"/>
              <a:t>peptide with many functions in the body</a:t>
            </a:r>
          </a:p>
        </p:txBody>
      </p:sp>
      <p:sp>
        <p:nvSpPr>
          <p:cNvPr id="4" name="Slide Number Placeholder 3">
            <a:extLst>
              <a:ext uri="{FF2B5EF4-FFF2-40B4-BE49-F238E27FC236}">
                <a16:creationId xmlns:a16="http://schemas.microsoft.com/office/drawing/2014/main" id="{D98511D7-40C6-223B-3D61-1972FD851E49}"/>
              </a:ext>
            </a:extLst>
          </p:cNvPr>
          <p:cNvSpPr>
            <a:spLocks noGrp="1"/>
          </p:cNvSpPr>
          <p:nvPr>
            <p:ph type="sldNum" sz="quarter" idx="12"/>
          </p:nvPr>
        </p:nvSpPr>
        <p:spPr/>
        <p:txBody>
          <a:bodyPr/>
          <a:lstStyle/>
          <a:p>
            <a:fld id="{16CD4188-9708-4E2C-998E-E5DCA0C86C97}" type="slidenum">
              <a:rPr lang="en-US" smtClean="0"/>
              <a:t>2</a:t>
            </a:fld>
            <a:endParaRPr lang="en-US"/>
          </a:p>
        </p:txBody>
      </p:sp>
    </p:spTree>
    <p:extLst>
      <p:ext uri="{BB962C8B-B14F-4D97-AF65-F5344CB8AC3E}">
        <p14:creationId xmlns:p14="http://schemas.microsoft.com/office/powerpoint/2010/main" val="307815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C933-6002-AD92-1AE3-DAB2703425F1}"/>
              </a:ext>
            </a:extLst>
          </p:cNvPr>
          <p:cNvSpPr>
            <a:spLocks noGrp="1"/>
          </p:cNvSpPr>
          <p:nvPr>
            <p:ph type="title"/>
          </p:nvPr>
        </p:nvSpPr>
        <p:spPr/>
        <p:txBody>
          <a:bodyPr>
            <a:noAutofit/>
          </a:bodyPr>
          <a:lstStyle/>
          <a:p>
            <a:r>
              <a:rPr lang="en-US" sz="4000" dirty="0"/>
              <a:t>OX can reduce inflammation and apoptosis.</a:t>
            </a:r>
          </a:p>
        </p:txBody>
      </p:sp>
      <p:sp>
        <p:nvSpPr>
          <p:cNvPr id="3" name="Content Placeholder 2">
            <a:extLst>
              <a:ext uri="{FF2B5EF4-FFF2-40B4-BE49-F238E27FC236}">
                <a16:creationId xmlns:a16="http://schemas.microsoft.com/office/drawing/2014/main" id="{68F7CBB1-2B19-9780-D0FB-63FB270A00A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619D904-B09C-22A7-17F4-85B500ABDB23}"/>
              </a:ext>
            </a:extLst>
          </p:cNvPr>
          <p:cNvSpPr>
            <a:spLocks noGrp="1"/>
          </p:cNvSpPr>
          <p:nvPr>
            <p:ph type="sldNum" sz="quarter" idx="12"/>
          </p:nvPr>
        </p:nvSpPr>
        <p:spPr/>
        <p:txBody>
          <a:bodyPr/>
          <a:lstStyle/>
          <a:p>
            <a:fld id="{16CD4188-9708-4E2C-998E-E5DCA0C86C97}" type="slidenum">
              <a:rPr lang="en-US" smtClean="0"/>
              <a:t>20</a:t>
            </a:fld>
            <a:endParaRPr lang="en-US"/>
          </a:p>
        </p:txBody>
      </p:sp>
      <p:pic>
        <p:nvPicPr>
          <p:cNvPr id="6" name="Picture 5">
            <a:extLst>
              <a:ext uri="{FF2B5EF4-FFF2-40B4-BE49-F238E27FC236}">
                <a16:creationId xmlns:a16="http://schemas.microsoft.com/office/drawing/2014/main" id="{087D4BEF-9269-6B66-B753-6A5BE0263CE2}"/>
              </a:ext>
            </a:extLst>
          </p:cNvPr>
          <p:cNvPicPr>
            <a:picLocks noChangeAspect="1"/>
          </p:cNvPicPr>
          <p:nvPr/>
        </p:nvPicPr>
        <p:blipFill>
          <a:blip r:embed="rId2"/>
          <a:stretch>
            <a:fillRect/>
          </a:stretch>
        </p:blipFill>
        <p:spPr>
          <a:xfrm>
            <a:off x="2581954" y="1141775"/>
            <a:ext cx="7089051" cy="4983603"/>
          </a:xfrm>
          <a:prstGeom prst="rect">
            <a:avLst/>
          </a:prstGeom>
        </p:spPr>
      </p:pic>
      <p:sp>
        <p:nvSpPr>
          <p:cNvPr id="7" name="TextBox 6">
            <a:extLst>
              <a:ext uri="{FF2B5EF4-FFF2-40B4-BE49-F238E27FC236}">
                <a16:creationId xmlns:a16="http://schemas.microsoft.com/office/drawing/2014/main" id="{FB3D7E31-5648-A754-4895-04DECDCFEABA}"/>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Couvineau</a:t>
            </a:r>
            <a:r>
              <a:rPr lang="en-US" sz="1200" dirty="0">
                <a:solidFill>
                  <a:schemeClr val="bg1"/>
                </a:solidFill>
              </a:rPr>
              <a:t> </a:t>
            </a:r>
            <a:r>
              <a:rPr lang="en-US" sz="1200" i="1" dirty="0">
                <a:solidFill>
                  <a:schemeClr val="bg1"/>
                </a:solidFill>
              </a:rPr>
              <a:t>et al., Frontiers in Endocrinology </a:t>
            </a:r>
            <a:r>
              <a:rPr lang="en-US" sz="1200" dirty="0">
                <a:solidFill>
                  <a:schemeClr val="bg1"/>
                </a:solidFill>
              </a:rPr>
              <a:t>(2019)</a:t>
            </a:r>
          </a:p>
        </p:txBody>
      </p:sp>
    </p:spTree>
    <p:extLst>
      <p:ext uri="{BB962C8B-B14F-4D97-AF65-F5344CB8AC3E}">
        <p14:creationId xmlns:p14="http://schemas.microsoft.com/office/powerpoint/2010/main" val="5797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DD5C-62CB-CFFB-5FD7-32FE996F78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F39CF-97DF-A8DD-08B9-443B399A687D}"/>
              </a:ext>
            </a:extLst>
          </p:cNvPr>
          <p:cNvSpPr>
            <a:spLocks noGrp="1"/>
          </p:cNvSpPr>
          <p:nvPr>
            <p:ph type="sldNum" sz="quarter" idx="12"/>
          </p:nvPr>
        </p:nvSpPr>
        <p:spPr/>
        <p:txBody>
          <a:bodyPr/>
          <a:lstStyle/>
          <a:p>
            <a:fld id="{16CD4188-9708-4E2C-998E-E5DCA0C86C97}" type="slidenum">
              <a:rPr lang="en-US" smtClean="0"/>
              <a:t>21</a:t>
            </a:fld>
            <a:endParaRPr lang="en-US"/>
          </a:p>
        </p:txBody>
      </p:sp>
      <p:sp>
        <p:nvSpPr>
          <p:cNvPr id="3" name="TextBox 2">
            <a:extLst>
              <a:ext uri="{FF2B5EF4-FFF2-40B4-BE49-F238E27FC236}">
                <a16:creationId xmlns:a16="http://schemas.microsoft.com/office/drawing/2014/main" id="{A6EB0E20-773A-4E97-CE4F-DA01767793BA}"/>
              </a:ext>
            </a:extLst>
          </p:cNvPr>
          <p:cNvSpPr txBox="1"/>
          <p:nvPr/>
        </p:nvSpPr>
        <p:spPr>
          <a:xfrm>
            <a:off x="2273573" y="2282538"/>
            <a:ext cx="7626885" cy="1938992"/>
          </a:xfrm>
          <a:prstGeom prst="rect">
            <a:avLst/>
          </a:prstGeom>
          <a:noFill/>
        </p:spPr>
        <p:txBody>
          <a:bodyPr wrap="square" rtlCol="0">
            <a:spAutoFit/>
          </a:bodyPr>
          <a:lstStyle/>
          <a:p>
            <a:pPr algn="ctr"/>
            <a:r>
              <a:rPr lang="en-US" sz="4000" dirty="0"/>
              <a:t>So, orexin is good and loss of orexin during normal and pathological aging is bad?</a:t>
            </a:r>
          </a:p>
        </p:txBody>
      </p:sp>
    </p:spTree>
    <p:extLst>
      <p:ext uri="{BB962C8B-B14F-4D97-AF65-F5344CB8AC3E}">
        <p14:creationId xmlns:p14="http://schemas.microsoft.com/office/powerpoint/2010/main" val="30263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FDAE-57B2-242F-83CB-725A79FA1328}"/>
              </a:ext>
            </a:extLst>
          </p:cNvPr>
          <p:cNvSpPr>
            <a:spLocks noGrp="1"/>
          </p:cNvSpPr>
          <p:nvPr>
            <p:ph type="title"/>
          </p:nvPr>
        </p:nvSpPr>
        <p:spPr/>
        <p:txBody>
          <a:bodyPr>
            <a:noAutofit/>
          </a:bodyPr>
          <a:lstStyle/>
          <a:p>
            <a:r>
              <a:rPr lang="en-US" sz="4000" dirty="0"/>
              <a:t>Orexin increases during AD (sex-specific).</a:t>
            </a:r>
          </a:p>
        </p:txBody>
      </p:sp>
      <p:sp>
        <p:nvSpPr>
          <p:cNvPr id="3" name="Content Placeholder 2">
            <a:extLst>
              <a:ext uri="{FF2B5EF4-FFF2-40B4-BE49-F238E27FC236}">
                <a16:creationId xmlns:a16="http://schemas.microsoft.com/office/drawing/2014/main" id="{16DA0F59-1570-5476-6942-4D1074912A03}"/>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1783987-1963-CAA4-A4D8-08F66E384DB7}"/>
              </a:ext>
            </a:extLst>
          </p:cNvPr>
          <p:cNvSpPr>
            <a:spLocks noGrp="1"/>
          </p:cNvSpPr>
          <p:nvPr>
            <p:ph type="sldNum" sz="quarter" idx="12"/>
          </p:nvPr>
        </p:nvSpPr>
        <p:spPr/>
        <p:txBody>
          <a:bodyPr/>
          <a:lstStyle/>
          <a:p>
            <a:fld id="{16CD4188-9708-4E2C-998E-E5DCA0C86C97}" type="slidenum">
              <a:rPr lang="en-US" smtClean="0"/>
              <a:t>22</a:t>
            </a:fld>
            <a:endParaRPr lang="en-US"/>
          </a:p>
        </p:txBody>
      </p:sp>
      <p:pic>
        <p:nvPicPr>
          <p:cNvPr id="7" name="Picture 6">
            <a:extLst>
              <a:ext uri="{FF2B5EF4-FFF2-40B4-BE49-F238E27FC236}">
                <a16:creationId xmlns:a16="http://schemas.microsoft.com/office/drawing/2014/main" id="{FFB8A272-2EF6-BD07-5B98-6EE76C246764}"/>
              </a:ext>
            </a:extLst>
          </p:cNvPr>
          <p:cNvPicPr>
            <a:picLocks noChangeAspect="1"/>
          </p:cNvPicPr>
          <p:nvPr/>
        </p:nvPicPr>
        <p:blipFill rotWithShape="1">
          <a:blip r:embed="rId2"/>
          <a:srcRect b="2338"/>
          <a:stretch/>
        </p:blipFill>
        <p:spPr>
          <a:xfrm>
            <a:off x="310072" y="1864558"/>
            <a:ext cx="6939027" cy="3376593"/>
          </a:xfrm>
          <a:prstGeom prst="rect">
            <a:avLst/>
          </a:prstGeom>
        </p:spPr>
      </p:pic>
      <p:pic>
        <p:nvPicPr>
          <p:cNvPr id="9" name="Picture 8">
            <a:extLst>
              <a:ext uri="{FF2B5EF4-FFF2-40B4-BE49-F238E27FC236}">
                <a16:creationId xmlns:a16="http://schemas.microsoft.com/office/drawing/2014/main" id="{239162F3-C932-7E33-FB39-25B1498B0480}"/>
              </a:ext>
            </a:extLst>
          </p:cNvPr>
          <p:cNvPicPr>
            <a:picLocks noChangeAspect="1"/>
          </p:cNvPicPr>
          <p:nvPr/>
        </p:nvPicPr>
        <p:blipFill>
          <a:blip r:embed="rId3"/>
          <a:stretch>
            <a:fillRect/>
          </a:stretch>
        </p:blipFill>
        <p:spPr>
          <a:xfrm>
            <a:off x="7447402" y="1900897"/>
            <a:ext cx="4592026" cy="3056205"/>
          </a:xfrm>
          <a:prstGeom prst="rect">
            <a:avLst/>
          </a:prstGeom>
        </p:spPr>
      </p:pic>
      <p:sp>
        <p:nvSpPr>
          <p:cNvPr id="10" name="TextBox 9">
            <a:extLst>
              <a:ext uri="{FF2B5EF4-FFF2-40B4-BE49-F238E27FC236}">
                <a16:creationId xmlns:a16="http://schemas.microsoft.com/office/drawing/2014/main" id="{3ECC856F-5EB4-E0BC-6846-F70FD7B9C371}"/>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Wennstrom</a:t>
            </a:r>
            <a:r>
              <a:rPr lang="en-US" sz="1200" dirty="0">
                <a:solidFill>
                  <a:schemeClr val="bg1"/>
                </a:solidFill>
              </a:rPr>
              <a:t> </a:t>
            </a:r>
            <a:r>
              <a:rPr lang="en-US" sz="1200" i="1" dirty="0">
                <a:solidFill>
                  <a:schemeClr val="bg1"/>
                </a:solidFill>
              </a:rPr>
              <a:t>et al., Journal of Alzheimer’s Disease </a:t>
            </a:r>
            <a:r>
              <a:rPr lang="en-US" sz="1200" dirty="0">
                <a:solidFill>
                  <a:schemeClr val="bg1"/>
                </a:solidFill>
              </a:rPr>
              <a:t>(2012); patients still alive</a:t>
            </a:r>
          </a:p>
        </p:txBody>
      </p:sp>
    </p:spTree>
    <p:extLst>
      <p:ext uri="{BB962C8B-B14F-4D97-AF65-F5344CB8AC3E}">
        <p14:creationId xmlns:p14="http://schemas.microsoft.com/office/powerpoint/2010/main" val="28795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50F4-F36D-8D98-3914-51A327A71B92}"/>
              </a:ext>
            </a:extLst>
          </p:cNvPr>
          <p:cNvSpPr>
            <a:spLocks noGrp="1"/>
          </p:cNvSpPr>
          <p:nvPr>
            <p:ph type="title"/>
          </p:nvPr>
        </p:nvSpPr>
        <p:spPr/>
        <p:txBody>
          <a:bodyPr>
            <a:noAutofit/>
          </a:bodyPr>
          <a:lstStyle/>
          <a:p>
            <a:r>
              <a:rPr lang="en-US" sz="2400" dirty="0"/>
              <a:t>Positive correlation between CSF T-tau and P-tau levels and CSF Orexin levels.</a:t>
            </a:r>
          </a:p>
        </p:txBody>
      </p:sp>
      <p:sp>
        <p:nvSpPr>
          <p:cNvPr id="3" name="Content Placeholder 2">
            <a:extLst>
              <a:ext uri="{FF2B5EF4-FFF2-40B4-BE49-F238E27FC236}">
                <a16:creationId xmlns:a16="http://schemas.microsoft.com/office/drawing/2014/main" id="{B0A099C7-6D13-15E8-CC2A-3AFCA0226C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E586EE9-0367-9038-249D-6BA67150B7E1}"/>
              </a:ext>
            </a:extLst>
          </p:cNvPr>
          <p:cNvSpPr>
            <a:spLocks noGrp="1"/>
          </p:cNvSpPr>
          <p:nvPr>
            <p:ph type="sldNum" sz="quarter" idx="12"/>
          </p:nvPr>
        </p:nvSpPr>
        <p:spPr/>
        <p:txBody>
          <a:bodyPr/>
          <a:lstStyle/>
          <a:p>
            <a:fld id="{16CD4188-9708-4E2C-998E-E5DCA0C86C97}" type="slidenum">
              <a:rPr lang="en-US" smtClean="0"/>
              <a:t>23</a:t>
            </a:fld>
            <a:endParaRPr lang="en-US"/>
          </a:p>
        </p:txBody>
      </p:sp>
      <p:pic>
        <p:nvPicPr>
          <p:cNvPr id="6" name="Picture 5">
            <a:extLst>
              <a:ext uri="{FF2B5EF4-FFF2-40B4-BE49-F238E27FC236}">
                <a16:creationId xmlns:a16="http://schemas.microsoft.com/office/drawing/2014/main" id="{C364BFA7-AF9F-127E-0264-B525561F6312}"/>
              </a:ext>
            </a:extLst>
          </p:cNvPr>
          <p:cNvPicPr>
            <a:picLocks noChangeAspect="1"/>
          </p:cNvPicPr>
          <p:nvPr/>
        </p:nvPicPr>
        <p:blipFill>
          <a:blip r:embed="rId2"/>
          <a:stretch>
            <a:fillRect/>
          </a:stretch>
        </p:blipFill>
        <p:spPr>
          <a:xfrm>
            <a:off x="706911" y="1693512"/>
            <a:ext cx="10778177" cy="3718685"/>
          </a:xfrm>
          <a:prstGeom prst="rect">
            <a:avLst/>
          </a:prstGeom>
        </p:spPr>
      </p:pic>
      <p:sp>
        <p:nvSpPr>
          <p:cNvPr id="7" name="TextBox 6">
            <a:extLst>
              <a:ext uri="{FF2B5EF4-FFF2-40B4-BE49-F238E27FC236}">
                <a16:creationId xmlns:a16="http://schemas.microsoft.com/office/drawing/2014/main" id="{E5964A4C-8463-690D-0C6E-EA8F7A5E5720}"/>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Liguori </a:t>
            </a:r>
            <a:r>
              <a:rPr lang="en-US" sz="1200" i="1" dirty="0">
                <a:solidFill>
                  <a:schemeClr val="bg1"/>
                </a:solidFill>
              </a:rPr>
              <a:t>et al., JAMA Neurology </a:t>
            </a:r>
            <a:r>
              <a:rPr lang="en-US" sz="1200" dirty="0">
                <a:solidFill>
                  <a:schemeClr val="bg1"/>
                </a:solidFill>
              </a:rPr>
              <a:t>(2014); patients still alive</a:t>
            </a:r>
          </a:p>
        </p:txBody>
      </p:sp>
    </p:spTree>
    <p:extLst>
      <p:ext uri="{BB962C8B-B14F-4D97-AF65-F5344CB8AC3E}">
        <p14:creationId xmlns:p14="http://schemas.microsoft.com/office/powerpoint/2010/main" val="384613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6FFC-3C3D-EBA7-3EB0-E9144E29A7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E8167B-7EA4-7933-F5F8-C019A0280F28}"/>
              </a:ext>
            </a:extLst>
          </p:cNvPr>
          <p:cNvSpPr>
            <a:spLocks noGrp="1"/>
          </p:cNvSpPr>
          <p:nvPr>
            <p:ph type="sldNum" sz="quarter" idx="12"/>
          </p:nvPr>
        </p:nvSpPr>
        <p:spPr/>
        <p:txBody>
          <a:bodyPr/>
          <a:lstStyle/>
          <a:p>
            <a:fld id="{16CD4188-9708-4E2C-998E-E5DCA0C86C97}" type="slidenum">
              <a:rPr lang="en-US" smtClean="0"/>
              <a:t>24</a:t>
            </a:fld>
            <a:endParaRPr lang="en-US"/>
          </a:p>
        </p:txBody>
      </p:sp>
      <p:sp>
        <p:nvSpPr>
          <p:cNvPr id="3" name="TextBox 2">
            <a:extLst>
              <a:ext uri="{FF2B5EF4-FFF2-40B4-BE49-F238E27FC236}">
                <a16:creationId xmlns:a16="http://schemas.microsoft.com/office/drawing/2014/main" id="{47DF10B1-715E-ACCA-17CF-AC21D822B6DF}"/>
              </a:ext>
            </a:extLst>
          </p:cNvPr>
          <p:cNvSpPr txBox="1"/>
          <p:nvPr/>
        </p:nvSpPr>
        <p:spPr>
          <a:xfrm>
            <a:off x="2043842" y="2282538"/>
            <a:ext cx="8104316" cy="1323439"/>
          </a:xfrm>
          <a:prstGeom prst="rect">
            <a:avLst/>
          </a:prstGeom>
          <a:noFill/>
        </p:spPr>
        <p:txBody>
          <a:bodyPr wrap="square" rtlCol="0">
            <a:spAutoFit/>
          </a:bodyPr>
          <a:lstStyle/>
          <a:p>
            <a:pPr algn="ctr"/>
            <a:r>
              <a:rPr lang="en-US" sz="4000" dirty="0"/>
              <a:t>So, orexin is increasing during AD? And these increases are bad?</a:t>
            </a:r>
          </a:p>
        </p:txBody>
      </p:sp>
    </p:spTree>
    <p:extLst>
      <p:ext uri="{BB962C8B-B14F-4D97-AF65-F5344CB8AC3E}">
        <p14:creationId xmlns:p14="http://schemas.microsoft.com/office/powerpoint/2010/main" val="316680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4148-A7BE-2EB2-8115-76A705EBF681}"/>
              </a:ext>
            </a:extLst>
          </p:cNvPr>
          <p:cNvSpPr>
            <a:spLocks noGrp="1"/>
          </p:cNvSpPr>
          <p:nvPr>
            <p:ph type="title"/>
          </p:nvPr>
        </p:nvSpPr>
        <p:spPr/>
        <p:txBody>
          <a:bodyPr>
            <a:noAutofit/>
          </a:bodyPr>
          <a:lstStyle/>
          <a:p>
            <a:r>
              <a:rPr lang="en-US" sz="4000" dirty="0"/>
              <a:t>Conflicting results = unknown OX roles in AD</a:t>
            </a:r>
          </a:p>
        </p:txBody>
      </p:sp>
      <p:sp>
        <p:nvSpPr>
          <p:cNvPr id="4" name="Slide Number Placeholder 3">
            <a:extLst>
              <a:ext uri="{FF2B5EF4-FFF2-40B4-BE49-F238E27FC236}">
                <a16:creationId xmlns:a16="http://schemas.microsoft.com/office/drawing/2014/main" id="{D97425A1-CAF3-A58E-1C56-0838CF1A73D5}"/>
              </a:ext>
            </a:extLst>
          </p:cNvPr>
          <p:cNvSpPr>
            <a:spLocks noGrp="1"/>
          </p:cNvSpPr>
          <p:nvPr>
            <p:ph type="sldNum" sz="quarter" idx="12"/>
          </p:nvPr>
        </p:nvSpPr>
        <p:spPr/>
        <p:txBody>
          <a:bodyPr/>
          <a:lstStyle/>
          <a:p>
            <a:fld id="{16CD4188-9708-4E2C-998E-E5DCA0C86C97}" type="slidenum">
              <a:rPr lang="en-US" smtClean="0"/>
              <a:t>25</a:t>
            </a:fld>
            <a:endParaRPr lang="en-US"/>
          </a:p>
        </p:txBody>
      </p:sp>
      <p:grpSp>
        <p:nvGrpSpPr>
          <p:cNvPr id="33" name="Group 32">
            <a:extLst>
              <a:ext uri="{FF2B5EF4-FFF2-40B4-BE49-F238E27FC236}">
                <a16:creationId xmlns:a16="http://schemas.microsoft.com/office/drawing/2014/main" id="{BF1377C0-355B-2752-ACFB-B17CA2683B4C}"/>
              </a:ext>
            </a:extLst>
          </p:cNvPr>
          <p:cNvGrpSpPr/>
          <p:nvPr/>
        </p:nvGrpSpPr>
        <p:grpSpPr>
          <a:xfrm>
            <a:off x="1000240" y="1727351"/>
            <a:ext cx="9845887" cy="4211465"/>
            <a:chOff x="1000240" y="1727351"/>
            <a:chExt cx="9845887" cy="4211465"/>
          </a:xfrm>
        </p:grpSpPr>
        <p:sp>
          <p:nvSpPr>
            <p:cNvPr id="15" name="TextBox 14">
              <a:extLst>
                <a:ext uri="{FF2B5EF4-FFF2-40B4-BE49-F238E27FC236}">
                  <a16:creationId xmlns:a16="http://schemas.microsoft.com/office/drawing/2014/main" id="{8AD96DEA-698A-E212-EC98-B6E3AFEEC8C8}"/>
                </a:ext>
              </a:extLst>
            </p:cNvPr>
            <p:cNvSpPr txBox="1"/>
            <p:nvPr/>
          </p:nvSpPr>
          <p:spPr>
            <a:xfrm>
              <a:off x="1000240" y="3243309"/>
              <a:ext cx="2629359" cy="369332"/>
            </a:xfrm>
            <a:prstGeom prst="rect">
              <a:avLst/>
            </a:prstGeom>
            <a:noFill/>
          </p:spPr>
          <p:txBody>
            <a:bodyPr wrap="square" rtlCol="0">
              <a:spAutoFit/>
            </a:bodyPr>
            <a:lstStyle/>
            <a:p>
              <a:pPr algn="ctr"/>
              <a:r>
                <a:rPr lang="en-US" dirty="0"/>
                <a:t>Protein Levels</a:t>
              </a:r>
            </a:p>
          </p:txBody>
        </p:sp>
        <p:sp>
          <p:nvSpPr>
            <p:cNvPr id="31" name="TextBox 30">
              <a:extLst>
                <a:ext uri="{FF2B5EF4-FFF2-40B4-BE49-F238E27FC236}">
                  <a16:creationId xmlns:a16="http://schemas.microsoft.com/office/drawing/2014/main" id="{70821C7C-D4FB-2368-E695-A32EE290CA3B}"/>
                </a:ext>
              </a:extLst>
            </p:cNvPr>
            <p:cNvSpPr txBox="1"/>
            <p:nvPr/>
          </p:nvSpPr>
          <p:spPr>
            <a:xfrm>
              <a:off x="8792465" y="2085663"/>
              <a:ext cx="2053662" cy="369332"/>
            </a:xfrm>
            <a:prstGeom prst="rect">
              <a:avLst/>
            </a:prstGeom>
            <a:noFill/>
          </p:spPr>
          <p:txBody>
            <a:bodyPr wrap="square" rtlCol="0">
              <a:spAutoFit/>
            </a:bodyPr>
            <a:lstStyle/>
            <a:p>
              <a:pPr algn="ctr"/>
              <a:r>
                <a:rPr lang="en-US" dirty="0">
                  <a:solidFill>
                    <a:srgbClr val="00B0F0"/>
                  </a:solidFill>
                </a:rPr>
                <a:t>A</a:t>
              </a:r>
              <a:r>
                <a:rPr lang="el-GR" dirty="0">
                  <a:solidFill>
                    <a:srgbClr val="00B0F0"/>
                  </a:solidFill>
                </a:rPr>
                <a:t>β</a:t>
              </a:r>
              <a:r>
                <a:rPr lang="en-US" dirty="0">
                  <a:solidFill>
                    <a:srgbClr val="00B0F0"/>
                  </a:solidFill>
                </a:rPr>
                <a:t> plaques</a:t>
              </a:r>
            </a:p>
          </p:txBody>
        </p:sp>
        <p:grpSp>
          <p:nvGrpSpPr>
            <p:cNvPr id="32" name="Group 31">
              <a:extLst>
                <a:ext uri="{FF2B5EF4-FFF2-40B4-BE49-F238E27FC236}">
                  <a16:creationId xmlns:a16="http://schemas.microsoft.com/office/drawing/2014/main" id="{E39CB5E0-8D0C-1B5B-5218-FFEF1D64DDD1}"/>
                </a:ext>
              </a:extLst>
            </p:cNvPr>
            <p:cNvGrpSpPr/>
            <p:nvPr/>
          </p:nvGrpSpPr>
          <p:grpSpPr>
            <a:xfrm>
              <a:off x="3049836" y="1727351"/>
              <a:ext cx="7506634" cy="4211465"/>
              <a:chOff x="3049836" y="1727351"/>
              <a:chExt cx="7506634" cy="4211465"/>
            </a:xfrm>
          </p:grpSpPr>
          <p:sp>
            <p:nvSpPr>
              <p:cNvPr id="8" name="Freeform: Shape 7">
                <a:extLst>
                  <a:ext uri="{FF2B5EF4-FFF2-40B4-BE49-F238E27FC236}">
                    <a16:creationId xmlns:a16="http://schemas.microsoft.com/office/drawing/2014/main" id="{6D6A7597-C714-1E44-92AA-2F3521E55DBF}"/>
                  </a:ext>
                </a:extLst>
              </p:cNvPr>
              <p:cNvSpPr/>
              <p:nvPr/>
            </p:nvSpPr>
            <p:spPr>
              <a:xfrm>
                <a:off x="3216924" y="2422728"/>
                <a:ext cx="5822413" cy="1466225"/>
              </a:xfrm>
              <a:custGeom>
                <a:avLst/>
                <a:gdLst>
                  <a:gd name="connsiteX0" fmla="*/ 0 w 2368626"/>
                  <a:gd name="connsiteY0" fmla="*/ 3844898 h 3844898"/>
                  <a:gd name="connsiteX1" fmla="*/ 1211855 w 2368626"/>
                  <a:gd name="connsiteY1" fmla="*/ 11 h 3844898"/>
                  <a:gd name="connsiteX2" fmla="*/ 2368626 w 2368626"/>
                  <a:gd name="connsiteY2" fmla="*/ 3811847 h 3844898"/>
                </a:gdLst>
                <a:ahLst/>
                <a:cxnLst>
                  <a:cxn ang="0">
                    <a:pos x="connsiteX0" y="connsiteY0"/>
                  </a:cxn>
                  <a:cxn ang="0">
                    <a:pos x="connsiteX1" y="connsiteY1"/>
                  </a:cxn>
                  <a:cxn ang="0">
                    <a:pos x="connsiteX2" y="connsiteY2"/>
                  </a:cxn>
                </a:cxnLst>
                <a:rect l="l" t="t" r="r" b="b"/>
                <a:pathLst>
                  <a:path w="2368626" h="3844898">
                    <a:moveTo>
                      <a:pt x="0" y="3844898"/>
                    </a:moveTo>
                    <a:cubicBezTo>
                      <a:pt x="408542" y="1925208"/>
                      <a:pt x="817084" y="5519"/>
                      <a:pt x="1211855" y="11"/>
                    </a:cubicBezTo>
                    <a:cubicBezTo>
                      <a:pt x="1606626" y="-5498"/>
                      <a:pt x="1987626" y="1903174"/>
                      <a:pt x="2368626" y="3811847"/>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D7138DB-8B0D-5D85-73AA-72AAF8FD9A0B}"/>
                  </a:ext>
                </a:extLst>
              </p:cNvPr>
              <p:cNvGrpSpPr/>
              <p:nvPr/>
            </p:nvGrpSpPr>
            <p:grpSpPr>
              <a:xfrm>
                <a:off x="3049836" y="1756299"/>
                <a:ext cx="6092328" cy="3865084"/>
                <a:chOff x="2544896" y="1454227"/>
                <a:chExt cx="6092328" cy="3865084"/>
              </a:xfrm>
            </p:grpSpPr>
            <p:cxnSp>
              <p:nvCxnSpPr>
                <p:cNvPr id="10" name="Straight Arrow Connector 9">
                  <a:extLst>
                    <a:ext uri="{FF2B5EF4-FFF2-40B4-BE49-F238E27FC236}">
                      <a16:creationId xmlns:a16="http://schemas.microsoft.com/office/drawing/2014/main" id="{2D7898E7-DD6D-DEDC-3909-3952AD97265A}"/>
                    </a:ext>
                  </a:extLst>
                </p:cNvPr>
                <p:cNvCxnSpPr/>
                <p:nvPr/>
              </p:nvCxnSpPr>
              <p:spPr>
                <a:xfrm>
                  <a:off x="2544896" y="5166911"/>
                  <a:ext cx="609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893B489-3F98-4F42-56F5-F45E80547234}"/>
                    </a:ext>
                  </a:extLst>
                </p:cNvPr>
                <p:cNvCxnSpPr>
                  <a:cxnSpLocks/>
                </p:cNvCxnSpPr>
                <p:nvPr/>
              </p:nvCxnSpPr>
              <p:spPr>
                <a:xfrm flipV="1">
                  <a:off x="2697296" y="1454227"/>
                  <a:ext cx="0" cy="3865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6BB664DE-D60C-8F0F-B80D-F704A5A42FD8}"/>
                  </a:ext>
                </a:extLst>
              </p:cNvPr>
              <p:cNvSpPr txBox="1"/>
              <p:nvPr/>
            </p:nvSpPr>
            <p:spPr>
              <a:xfrm>
                <a:off x="3202236" y="5569484"/>
                <a:ext cx="5939928" cy="369332"/>
              </a:xfrm>
              <a:prstGeom prst="rect">
                <a:avLst/>
              </a:prstGeom>
              <a:noFill/>
            </p:spPr>
            <p:txBody>
              <a:bodyPr wrap="square" rtlCol="0">
                <a:spAutoFit/>
              </a:bodyPr>
              <a:lstStyle/>
              <a:p>
                <a:pPr algn="ctr"/>
                <a:r>
                  <a:rPr lang="en-US" dirty="0"/>
                  <a:t>Disease Progression</a:t>
                </a:r>
              </a:p>
            </p:txBody>
          </p:sp>
          <p:sp>
            <p:nvSpPr>
              <p:cNvPr id="16" name="Freeform: Shape 15">
                <a:extLst>
                  <a:ext uri="{FF2B5EF4-FFF2-40B4-BE49-F238E27FC236}">
                    <a16:creationId xmlns:a16="http://schemas.microsoft.com/office/drawing/2014/main" id="{265082D9-8140-7DA3-9E7C-6C5DA66526B7}"/>
                  </a:ext>
                </a:extLst>
              </p:cNvPr>
              <p:cNvSpPr/>
              <p:nvPr/>
            </p:nvSpPr>
            <p:spPr>
              <a:xfrm>
                <a:off x="3216924" y="2096683"/>
                <a:ext cx="4381949" cy="3301582"/>
              </a:xfrm>
              <a:custGeom>
                <a:avLst/>
                <a:gdLst>
                  <a:gd name="connsiteX0" fmla="*/ 0 w 2941504"/>
                  <a:gd name="connsiteY0" fmla="*/ 3459296 h 3459296"/>
                  <a:gd name="connsiteX1" fmla="*/ 2941504 w 2941504"/>
                  <a:gd name="connsiteY1" fmla="*/ 0 h 3459296"/>
                </a:gdLst>
                <a:ahLst/>
                <a:cxnLst>
                  <a:cxn ang="0">
                    <a:pos x="connsiteX0" y="connsiteY0"/>
                  </a:cxn>
                  <a:cxn ang="0">
                    <a:pos x="connsiteX1" y="connsiteY1"/>
                  </a:cxn>
                </a:cxnLst>
                <a:rect l="l" t="t" r="r" b="b"/>
                <a:pathLst>
                  <a:path w="2941504" h="3459296">
                    <a:moveTo>
                      <a:pt x="0" y="3459296"/>
                    </a:moveTo>
                    <a:lnTo>
                      <a:pt x="2941504" y="0"/>
                    </a:lnTo>
                  </a:path>
                </a:pathLst>
              </a:custGeom>
              <a:ln w="28575">
                <a:solidFill>
                  <a:srgbClr val="FF000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14882390-1387-0BB3-A931-01E52C2B8AB3}"/>
                  </a:ext>
                </a:extLst>
              </p:cNvPr>
              <p:cNvSpPr/>
              <p:nvPr/>
            </p:nvSpPr>
            <p:spPr>
              <a:xfrm>
                <a:off x="3277518" y="3017632"/>
                <a:ext cx="5761821" cy="2379697"/>
              </a:xfrm>
              <a:custGeom>
                <a:avLst/>
                <a:gdLst>
                  <a:gd name="connsiteX0" fmla="*/ 0 w 5761821"/>
                  <a:gd name="connsiteY0" fmla="*/ 2379697 h 2379697"/>
                  <a:gd name="connsiteX1" fmla="*/ 2644048 w 5761821"/>
                  <a:gd name="connsiteY1" fmla="*/ 53 h 2379697"/>
                  <a:gd name="connsiteX2" fmla="*/ 5761821 w 5761821"/>
                  <a:gd name="connsiteY2" fmla="*/ 2302579 h 2379697"/>
                  <a:gd name="connsiteX3" fmla="*/ 5761821 w 5761821"/>
                  <a:gd name="connsiteY3" fmla="*/ 2302579 h 2379697"/>
                </a:gdLst>
                <a:ahLst/>
                <a:cxnLst>
                  <a:cxn ang="0">
                    <a:pos x="connsiteX0" y="connsiteY0"/>
                  </a:cxn>
                  <a:cxn ang="0">
                    <a:pos x="connsiteX1" y="connsiteY1"/>
                  </a:cxn>
                  <a:cxn ang="0">
                    <a:pos x="connsiteX2" y="connsiteY2"/>
                  </a:cxn>
                  <a:cxn ang="0">
                    <a:pos x="connsiteX3" y="connsiteY3"/>
                  </a:cxn>
                </a:cxnLst>
                <a:rect l="l" t="t" r="r" b="b"/>
                <a:pathLst>
                  <a:path w="5761821" h="2379697">
                    <a:moveTo>
                      <a:pt x="0" y="2379697"/>
                    </a:moveTo>
                    <a:cubicBezTo>
                      <a:pt x="841872" y="1196301"/>
                      <a:pt x="1683745" y="12906"/>
                      <a:pt x="2644048" y="53"/>
                    </a:cubicBezTo>
                    <a:cubicBezTo>
                      <a:pt x="3604351" y="-12800"/>
                      <a:pt x="5761821" y="2302579"/>
                      <a:pt x="5761821" y="2302579"/>
                    </a:cubicBezTo>
                    <a:lnTo>
                      <a:pt x="5761821" y="2302579"/>
                    </a:ln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AE2D65-B9DB-75CE-CAE5-589271D8EDD6}"/>
                  </a:ext>
                </a:extLst>
              </p:cNvPr>
              <p:cNvSpPr txBox="1"/>
              <p:nvPr/>
            </p:nvSpPr>
            <p:spPr>
              <a:xfrm>
                <a:off x="8502808" y="3693457"/>
                <a:ext cx="2053662" cy="369332"/>
              </a:xfrm>
              <a:prstGeom prst="rect">
                <a:avLst/>
              </a:prstGeom>
              <a:noFill/>
            </p:spPr>
            <p:txBody>
              <a:bodyPr wrap="square" rtlCol="0">
                <a:spAutoFit/>
              </a:bodyPr>
              <a:lstStyle/>
              <a:p>
                <a:pPr algn="ctr"/>
                <a:r>
                  <a:rPr lang="en-US" dirty="0"/>
                  <a:t>Orexin?</a:t>
                </a:r>
              </a:p>
            </p:txBody>
          </p:sp>
          <p:sp>
            <p:nvSpPr>
              <p:cNvPr id="21" name="TextBox 20">
                <a:extLst>
                  <a:ext uri="{FF2B5EF4-FFF2-40B4-BE49-F238E27FC236}">
                    <a16:creationId xmlns:a16="http://schemas.microsoft.com/office/drawing/2014/main" id="{582B190C-1C78-518E-37C8-A2E01D698F1F}"/>
                  </a:ext>
                </a:extLst>
              </p:cNvPr>
              <p:cNvSpPr txBox="1"/>
              <p:nvPr/>
            </p:nvSpPr>
            <p:spPr>
              <a:xfrm>
                <a:off x="7168838" y="1727351"/>
                <a:ext cx="2053662" cy="369332"/>
              </a:xfrm>
              <a:prstGeom prst="rect">
                <a:avLst/>
              </a:prstGeom>
              <a:noFill/>
            </p:spPr>
            <p:txBody>
              <a:bodyPr wrap="square" rtlCol="0">
                <a:spAutoFit/>
              </a:bodyPr>
              <a:lstStyle/>
              <a:p>
                <a:pPr algn="ctr"/>
                <a:r>
                  <a:rPr lang="en-US" dirty="0">
                    <a:solidFill>
                      <a:srgbClr val="FF0000"/>
                    </a:solidFill>
                  </a:rPr>
                  <a:t>T-tau &amp; P-tau</a:t>
                </a:r>
              </a:p>
            </p:txBody>
          </p:sp>
          <p:sp>
            <p:nvSpPr>
              <p:cNvPr id="22" name="TextBox 21">
                <a:extLst>
                  <a:ext uri="{FF2B5EF4-FFF2-40B4-BE49-F238E27FC236}">
                    <a16:creationId xmlns:a16="http://schemas.microsoft.com/office/drawing/2014/main" id="{932670AD-1D30-6839-4B87-397C8B98DBD9}"/>
                  </a:ext>
                </a:extLst>
              </p:cNvPr>
              <p:cNvSpPr txBox="1"/>
              <p:nvPr/>
            </p:nvSpPr>
            <p:spPr>
              <a:xfrm>
                <a:off x="8436755" y="5073277"/>
                <a:ext cx="2053662" cy="369332"/>
              </a:xfrm>
              <a:prstGeom prst="rect">
                <a:avLst/>
              </a:prstGeom>
              <a:noFill/>
            </p:spPr>
            <p:txBody>
              <a:bodyPr wrap="square" rtlCol="0">
                <a:spAutoFit/>
              </a:bodyPr>
              <a:lstStyle/>
              <a:p>
                <a:pPr algn="ctr"/>
                <a:r>
                  <a:rPr lang="en-US" dirty="0">
                    <a:solidFill>
                      <a:srgbClr val="00B050"/>
                    </a:solidFill>
                  </a:rPr>
                  <a:t>A</a:t>
                </a:r>
                <a:r>
                  <a:rPr lang="el-GR" dirty="0">
                    <a:solidFill>
                      <a:srgbClr val="00B050"/>
                    </a:solidFill>
                  </a:rPr>
                  <a:t>β</a:t>
                </a:r>
                <a:r>
                  <a:rPr lang="en-US" dirty="0">
                    <a:solidFill>
                      <a:srgbClr val="00B050"/>
                    </a:solidFill>
                  </a:rPr>
                  <a:t>42</a:t>
                </a:r>
              </a:p>
            </p:txBody>
          </p:sp>
          <p:sp>
            <p:nvSpPr>
              <p:cNvPr id="30" name="Freeform: Shape 29">
                <a:extLst>
                  <a:ext uri="{FF2B5EF4-FFF2-40B4-BE49-F238E27FC236}">
                    <a16:creationId xmlns:a16="http://schemas.microsoft.com/office/drawing/2014/main" id="{76FC8438-D72D-F949-E6A5-42440F8FD62C}"/>
                  </a:ext>
                </a:extLst>
              </p:cNvPr>
              <p:cNvSpPr/>
              <p:nvPr/>
            </p:nvSpPr>
            <p:spPr>
              <a:xfrm>
                <a:off x="3426246" y="2361557"/>
                <a:ext cx="5655876" cy="2970607"/>
              </a:xfrm>
              <a:custGeom>
                <a:avLst/>
                <a:gdLst>
                  <a:gd name="connsiteX0" fmla="*/ 0 w 5655876"/>
                  <a:gd name="connsiteY0" fmla="*/ 2970607 h 2970607"/>
                  <a:gd name="connsiteX1" fmla="*/ 2434727 w 5655876"/>
                  <a:gd name="connsiteY1" fmla="*/ 2706202 h 2970607"/>
                  <a:gd name="connsiteX2" fmla="*/ 5310130 w 5655876"/>
                  <a:gd name="connsiteY2" fmla="*/ 293508 h 2970607"/>
                  <a:gd name="connsiteX3" fmla="*/ 5497417 w 5655876"/>
                  <a:gd name="connsiteY3" fmla="*/ 128255 h 2970607"/>
                </a:gdLst>
                <a:ahLst/>
                <a:cxnLst>
                  <a:cxn ang="0">
                    <a:pos x="connsiteX0" y="connsiteY0"/>
                  </a:cxn>
                  <a:cxn ang="0">
                    <a:pos x="connsiteX1" y="connsiteY1"/>
                  </a:cxn>
                  <a:cxn ang="0">
                    <a:pos x="connsiteX2" y="connsiteY2"/>
                  </a:cxn>
                  <a:cxn ang="0">
                    <a:pos x="connsiteX3" y="connsiteY3"/>
                  </a:cxn>
                </a:cxnLst>
                <a:rect l="l" t="t" r="r" b="b"/>
                <a:pathLst>
                  <a:path w="5655876" h="2970607">
                    <a:moveTo>
                      <a:pt x="0" y="2970607"/>
                    </a:moveTo>
                    <a:lnTo>
                      <a:pt x="2434727" y="2706202"/>
                    </a:lnTo>
                    <a:cubicBezTo>
                      <a:pt x="3319749" y="2260019"/>
                      <a:pt x="4799682" y="723166"/>
                      <a:pt x="5310130" y="293508"/>
                    </a:cubicBezTo>
                    <a:cubicBezTo>
                      <a:pt x="5820578" y="-136150"/>
                      <a:pt x="5658997" y="-3948"/>
                      <a:pt x="5497417" y="128255"/>
                    </a:cubicBezTo>
                  </a:path>
                </a:pathLst>
              </a:cu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5764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F1DD01-B119-1EBA-FC14-E98B3260BA4F}"/>
              </a:ext>
            </a:extLst>
          </p:cNvPr>
          <p:cNvSpPr>
            <a:spLocks noGrp="1"/>
          </p:cNvSpPr>
          <p:nvPr>
            <p:ph type="sldNum" sz="quarter" idx="12"/>
          </p:nvPr>
        </p:nvSpPr>
        <p:spPr/>
        <p:txBody>
          <a:bodyPr/>
          <a:lstStyle/>
          <a:p>
            <a:fld id="{16CD4188-9708-4E2C-998E-E5DCA0C86C97}" type="slidenum">
              <a:rPr lang="en-US" smtClean="0"/>
              <a:t>26</a:t>
            </a:fld>
            <a:endParaRPr lang="en-US"/>
          </a:p>
        </p:txBody>
      </p:sp>
      <p:sp>
        <p:nvSpPr>
          <p:cNvPr id="3" name="TextBox 2">
            <a:extLst>
              <a:ext uri="{FF2B5EF4-FFF2-40B4-BE49-F238E27FC236}">
                <a16:creationId xmlns:a16="http://schemas.microsoft.com/office/drawing/2014/main" id="{DF607EEF-98AA-6E2B-C05C-E8C5F428309C}"/>
              </a:ext>
            </a:extLst>
          </p:cNvPr>
          <p:cNvSpPr txBox="1"/>
          <p:nvPr/>
        </p:nvSpPr>
        <p:spPr>
          <a:xfrm>
            <a:off x="2282557" y="2216437"/>
            <a:ext cx="7626885" cy="1938992"/>
          </a:xfrm>
          <a:prstGeom prst="rect">
            <a:avLst/>
          </a:prstGeom>
          <a:noFill/>
        </p:spPr>
        <p:txBody>
          <a:bodyPr wrap="square" rtlCol="0">
            <a:spAutoFit/>
          </a:bodyPr>
          <a:lstStyle/>
          <a:p>
            <a:pPr algn="ctr"/>
            <a:r>
              <a:rPr lang="en-US" sz="4000" dirty="0"/>
              <a:t>How does orexin administration and blockage impact memory in non-pathological settings?</a:t>
            </a:r>
          </a:p>
        </p:txBody>
      </p:sp>
    </p:spTree>
    <p:extLst>
      <p:ext uri="{BB962C8B-B14F-4D97-AF65-F5344CB8AC3E}">
        <p14:creationId xmlns:p14="http://schemas.microsoft.com/office/powerpoint/2010/main" val="181333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93E5-0F98-2D3A-65BE-1337C63E5BE9}"/>
              </a:ext>
            </a:extLst>
          </p:cNvPr>
          <p:cNvSpPr>
            <a:spLocks noGrp="1"/>
          </p:cNvSpPr>
          <p:nvPr>
            <p:ph type="title"/>
          </p:nvPr>
        </p:nvSpPr>
        <p:spPr/>
        <p:txBody>
          <a:bodyPr>
            <a:noAutofit/>
          </a:bodyPr>
          <a:lstStyle/>
          <a:p>
            <a:r>
              <a:rPr lang="en-US" sz="2800" dirty="0"/>
              <a:t>OXA and OXB administration improve learning and consolidation in passive avoidance task.</a:t>
            </a:r>
          </a:p>
        </p:txBody>
      </p:sp>
      <p:sp>
        <p:nvSpPr>
          <p:cNvPr id="3" name="Content Placeholder 2">
            <a:extLst>
              <a:ext uri="{FF2B5EF4-FFF2-40B4-BE49-F238E27FC236}">
                <a16:creationId xmlns:a16="http://schemas.microsoft.com/office/drawing/2014/main" id="{AE82989E-6F4A-B727-FA48-FDFDCD6D79BC}"/>
              </a:ext>
            </a:extLst>
          </p:cNvPr>
          <p:cNvSpPr>
            <a:spLocks noGrp="1"/>
          </p:cNvSpPr>
          <p:nvPr>
            <p:ph idx="1"/>
          </p:nvPr>
        </p:nvSpPr>
        <p:spPr>
          <a:xfrm>
            <a:off x="2115240" y="1644049"/>
            <a:ext cx="9040440" cy="490058"/>
          </a:xfrm>
        </p:spPr>
        <p:txBody>
          <a:bodyPr/>
          <a:lstStyle/>
          <a:p>
            <a:r>
              <a:rPr lang="en-US" b="1" dirty="0"/>
              <a:t>OXA </a:t>
            </a:r>
            <a:r>
              <a:rPr lang="en-US" dirty="0"/>
              <a:t>                                                                                                 </a:t>
            </a:r>
            <a:r>
              <a:rPr lang="en-US" b="1" dirty="0"/>
              <a:t>OXB</a:t>
            </a:r>
          </a:p>
        </p:txBody>
      </p:sp>
      <p:sp>
        <p:nvSpPr>
          <p:cNvPr id="4" name="Slide Number Placeholder 3">
            <a:extLst>
              <a:ext uri="{FF2B5EF4-FFF2-40B4-BE49-F238E27FC236}">
                <a16:creationId xmlns:a16="http://schemas.microsoft.com/office/drawing/2014/main" id="{DA8F43D0-5F31-F54F-3FC0-12BEB64E3028}"/>
              </a:ext>
            </a:extLst>
          </p:cNvPr>
          <p:cNvSpPr>
            <a:spLocks noGrp="1"/>
          </p:cNvSpPr>
          <p:nvPr>
            <p:ph type="sldNum" sz="quarter" idx="12"/>
          </p:nvPr>
        </p:nvSpPr>
        <p:spPr/>
        <p:txBody>
          <a:bodyPr/>
          <a:lstStyle/>
          <a:p>
            <a:fld id="{16CD4188-9708-4E2C-998E-E5DCA0C86C97}" type="slidenum">
              <a:rPr lang="en-US" smtClean="0"/>
              <a:t>27</a:t>
            </a:fld>
            <a:endParaRPr lang="en-US"/>
          </a:p>
        </p:txBody>
      </p:sp>
      <p:pic>
        <p:nvPicPr>
          <p:cNvPr id="6" name="Picture 5">
            <a:extLst>
              <a:ext uri="{FF2B5EF4-FFF2-40B4-BE49-F238E27FC236}">
                <a16:creationId xmlns:a16="http://schemas.microsoft.com/office/drawing/2014/main" id="{5B3C74F5-24EF-B4BC-1F88-6F6E135EEC02}"/>
              </a:ext>
            </a:extLst>
          </p:cNvPr>
          <p:cNvPicPr>
            <a:picLocks noChangeAspect="1"/>
          </p:cNvPicPr>
          <p:nvPr/>
        </p:nvPicPr>
        <p:blipFill>
          <a:blip r:embed="rId2"/>
          <a:stretch>
            <a:fillRect/>
          </a:stretch>
        </p:blipFill>
        <p:spPr>
          <a:xfrm>
            <a:off x="7662459" y="2024086"/>
            <a:ext cx="4388954" cy="3087741"/>
          </a:xfrm>
          <a:prstGeom prst="rect">
            <a:avLst/>
          </a:prstGeom>
        </p:spPr>
      </p:pic>
      <p:pic>
        <p:nvPicPr>
          <p:cNvPr id="8" name="Picture 7">
            <a:extLst>
              <a:ext uri="{FF2B5EF4-FFF2-40B4-BE49-F238E27FC236}">
                <a16:creationId xmlns:a16="http://schemas.microsoft.com/office/drawing/2014/main" id="{57C911B3-993D-CB2E-59BF-CE761310B03D}"/>
              </a:ext>
            </a:extLst>
          </p:cNvPr>
          <p:cNvPicPr>
            <a:picLocks noChangeAspect="1"/>
          </p:cNvPicPr>
          <p:nvPr/>
        </p:nvPicPr>
        <p:blipFill>
          <a:blip r:embed="rId3"/>
          <a:stretch>
            <a:fillRect/>
          </a:stretch>
        </p:blipFill>
        <p:spPr>
          <a:xfrm>
            <a:off x="158950" y="2273022"/>
            <a:ext cx="4680185" cy="2699727"/>
          </a:xfrm>
          <a:prstGeom prst="rect">
            <a:avLst/>
          </a:prstGeom>
        </p:spPr>
      </p:pic>
      <p:pic>
        <p:nvPicPr>
          <p:cNvPr id="3074" name="Picture 2" descr="A, Passive avoidance learning retention test in rats. There were ...">
            <a:extLst>
              <a:ext uri="{FF2B5EF4-FFF2-40B4-BE49-F238E27FC236}">
                <a16:creationId xmlns:a16="http://schemas.microsoft.com/office/drawing/2014/main" id="{EA4EBAFA-6047-193D-EEEE-FE1B1BB4D9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65" r="51458" b="41205"/>
          <a:stretch/>
        </p:blipFill>
        <p:spPr bwMode="auto">
          <a:xfrm>
            <a:off x="5008472" y="1821627"/>
            <a:ext cx="2653987" cy="36025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D980CD-29B4-9FB0-A6A9-EC82A6A37C72}"/>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Telegdy</a:t>
            </a:r>
            <a:r>
              <a:rPr lang="en-US" sz="1200" dirty="0">
                <a:solidFill>
                  <a:schemeClr val="bg1"/>
                </a:solidFill>
              </a:rPr>
              <a:t> and </a:t>
            </a:r>
            <a:r>
              <a:rPr lang="en-US" sz="1200" dirty="0" err="1">
                <a:solidFill>
                  <a:schemeClr val="bg1"/>
                </a:solidFill>
              </a:rPr>
              <a:t>Adamik</a:t>
            </a:r>
            <a:r>
              <a:rPr lang="en-US" sz="1200" i="1" dirty="0">
                <a:solidFill>
                  <a:schemeClr val="bg1"/>
                </a:solidFill>
              </a:rPr>
              <a:t>, Regulatory Peptides </a:t>
            </a:r>
            <a:r>
              <a:rPr lang="en-US" sz="1200" dirty="0">
                <a:solidFill>
                  <a:schemeClr val="bg1"/>
                </a:solidFill>
              </a:rPr>
              <a:t>(2002); </a:t>
            </a:r>
            <a:r>
              <a:rPr lang="en-US" sz="1200" dirty="0" err="1">
                <a:solidFill>
                  <a:schemeClr val="bg1"/>
                </a:solidFill>
              </a:rPr>
              <a:t>Palotai</a:t>
            </a:r>
            <a:r>
              <a:rPr lang="en-US" sz="1200" dirty="0">
                <a:solidFill>
                  <a:schemeClr val="bg1"/>
                </a:solidFill>
              </a:rPr>
              <a:t> </a:t>
            </a:r>
            <a:r>
              <a:rPr lang="en-US" sz="1200" i="1" dirty="0">
                <a:solidFill>
                  <a:schemeClr val="bg1"/>
                </a:solidFill>
              </a:rPr>
              <a:t>et al.</a:t>
            </a:r>
            <a:r>
              <a:rPr lang="en-US" sz="1200" dirty="0">
                <a:solidFill>
                  <a:schemeClr val="bg1"/>
                </a:solidFill>
              </a:rPr>
              <a:t>, </a:t>
            </a:r>
            <a:r>
              <a:rPr lang="en-US" sz="1200" i="1" dirty="0">
                <a:solidFill>
                  <a:schemeClr val="bg1"/>
                </a:solidFill>
              </a:rPr>
              <a:t>Behavioral Brain Research</a:t>
            </a:r>
            <a:r>
              <a:rPr lang="en-US" sz="1200" dirty="0">
                <a:solidFill>
                  <a:schemeClr val="bg1"/>
                </a:solidFill>
              </a:rPr>
              <a:t> (2014)</a:t>
            </a:r>
          </a:p>
        </p:txBody>
      </p:sp>
    </p:spTree>
    <p:extLst>
      <p:ext uri="{BB962C8B-B14F-4D97-AF65-F5344CB8AC3E}">
        <p14:creationId xmlns:p14="http://schemas.microsoft.com/office/powerpoint/2010/main" val="1756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04F4-3D90-068C-976A-5EAFE26B33CA}"/>
              </a:ext>
            </a:extLst>
          </p:cNvPr>
          <p:cNvSpPr>
            <a:spLocks noGrp="1"/>
          </p:cNvSpPr>
          <p:nvPr>
            <p:ph type="title"/>
          </p:nvPr>
        </p:nvSpPr>
        <p:spPr/>
        <p:txBody>
          <a:bodyPr>
            <a:noAutofit/>
          </a:bodyPr>
          <a:lstStyle/>
          <a:p>
            <a:r>
              <a:rPr lang="en-US" sz="2400" dirty="0"/>
              <a:t>Blocking OX2R impaired memory consolidation on passive avoidance task.</a:t>
            </a:r>
          </a:p>
        </p:txBody>
      </p:sp>
      <p:sp>
        <p:nvSpPr>
          <p:cNvPr id="3" name="Content Placeholder 2">
            <a:extLst>
              <a:ext uri="{FF2B5EF4-FFF2-40B4-BE49-F238E27FC236}">
                <a16:creationId xmlns:a16="http://schemas.microsoft.com/office/drawing/2014/main" id="{193989ED-2E47-4C53-C07A-7721851457A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50A1B6-7268-2947-309F-045FD8978791}"/>
              </a:ext>
            </a:extLst>
          </p:cNvPr>
          <p:cNvSpPr>
            <a:spLocks noGrp="1"/>
          </p:cNvSpPr>
          <p:nvPr>
            <p:ph type="sldNum" sz="quarter" idx="12"/>
          </p:nvPr>
        </p:nvSpPr>
        <p:spPr/>
        <p:txBody>
          <a:bodyPr/>
          <a:lstStyle/>
          <a:p>
            <a:fld id="{16CD4188-9708-4E2C-998E-E5DCA0C86C97}" type="slidenum">
              <a:rPr lang="en-US" smtClean="0"/>
              <a:t>28</a:t>
            </a:fld>
            <a:endParaRPr lang="en-US"/>
          </a:p>
        </p:txBody>
      </p:sp>
      <p:pic>
        <p:nvPicPr>
          <p:cNvPr id="2052" name="Picture 4">
            <a:extLst>
              <a:ext uri="{FF2B5EF4-FFF2-40B4-BE49-F238E27FC236}">
                <a16:creationId xmlns:a16="http://schemas.microsoft.com/office/drawing/2014/main" id="{FF10044D-C544-4A7D-D306-1B30D5061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54" y="1773551"/>
            <a:ext cx="5932851" cy="3957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CBB201-E4CB-1ADE-461F-C4CDFEDDD9F8}"/>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Palotai</a:t>
            </a:r>
            <a:r>
              <a:rPr lang="en-US" sz="1200" dirty="0">
                <a:solidFill>
                  <a:schemeClr val="bg1"/>
                </a:solidFill>
              </a:rPr>
              <a:t> </a:t>
            </a:r>
            <a:r>
              <a:rPr lang="en-US" sz="1200" i="1" dirty="0">
                <a:solidFill>
                  <a:schemeClr val="bg1"/>
                </a:solidFill>
              </a:rPr>
              <a:t>et al.</a:t>
            </a:r>
            <a:r>
              <a:rPr lang="en-US" sz="1200" dirty="0">
                <a:solidFill>
                  <a:schemeClr val="bg1"/>
                </a:solidFill>
              </a:rPr>
              <a:t>, </a:t>
            </a:r>
            <a:r>
              <a:rPr lang="en-US" sz="1200" i="1" dirty="0">
                <a:solidFill>
                  <a:schemeClr val="bg1"/>
                </a:solidFill>
              </a:rPr>
              <a:t>Behavioral Brain Research</a:t>
            </a:r>
            <a:r>
              <a:rPr lang="en-US" sz="1200" dirty="0">
                <a:solidFill>
                  <a:schemeClr val="bg1"/>
                </a:solidFill>
              </a:rPr>
              <a:t> (2014)</a:t>
            </a:r>
          </a:p>
        </p:txBody>
      </p:sp>
    </p:spTree>
    <p:extLst>
      <p:ext uri="{BB962C8B-B14F-4D97-AF65-F5344CB8AC3E}">
        <p14:creationId xmlns:p14="http://schemas.microsoft.com/office/powerpoint/2010/main" val="240066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4AD6-B896-A429-F8EE-F33CA849B830}"/>
              </a:ext>
            </a:extLst>
          </p:cNvPr>
          <p:cNvSpPr>
            <a:spLocks noGrp="1"/>
          </p:cNvSpPr>
          <p:nvPr>
            <p:ph type="title"/>
          </p:nvPr>
        </p:nvSpPr>
        <p:spPr/>
        <p:txBody>
          <a:bodyPr>
            <a:noAutofit/>
          </a:bodyPr>
          <a:lstStyle/>
          <a:p>
            <a:r>
              <a:rPr lang="en-US" sz="2400" dirty="0"/>
              <a:t>Blocking OX1R impairs memory acquisition and consolidation in Morris water maze. </a:t>
            </a:r>
          </a:p>
        </p:txBody>
      </p:sp>
      <p:sp>
        <p:nvSpPr>
          <p:cNvPr id="3" name="Content Placeholder 2">
            <a:extLst>
              <a:ext uri="{FF2B5EF4-FFF2-40B4-BE49-F238E27FC236}">
                <a16:creationId xmlns:a16="http://schemas.microsoft.com/office/drawing/2014/main" id="{CBFC62E1-2538-AD33-8C2C-9ABF56F9F97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71D465C-107C-D01C-A1BA-D0F4B89C6129}"/>
              </a:ext>
            </a:extLst>
          </p:cNvPr>
          <p:cNvSpPr>
            <a:spLocks noGrp="1"/>
          </p:cNvSpPr>
          <p:nvPr>
            <p:ph type="sldNum" sz="quarter" idx="12"/>
          </p:nvPr>
        </p:nvSpPr>
        <p:spPr/>
        <p:txBody>
          <a:bodyPr/>
          <a:lstStyle/>
          <a:p>
            <a:fld id="{16CD4188-9708-4E2C-998E-E5DCA0C86C97}" type="slidenum">
              <a:rPr lang="en-US" smtClean="0"/>
              <a:t>29</a:t>
            </a:fld>
            <a:endParaRPr lang="en-US"/>
          </a:p>
        </p:txBody>
      </p:sp>
      <p:pic>
        <p:nvPicPr>
          <p:cNvPr id="1026" name="Picture 2">
            <a:extLst>
              <a:ext uri="{FF2B5EF4-FFF2-40B4-BE49-F238E27FC236}">
                <a16:creationId xmlns:a16="http://schemas.microsoft.com/office/drawing/2014/main" id="{04625ED7-DC3F-41BC-A3C1-A855C5C478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041"/>
          <a:stretch/>
        </p:blipFill>
        <p:spPr bwMode="auto">
          <a:xfrm>
            <a:off x="3138191" y="1659433"/>
            <a:ext cx="5915618" cy="4255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6AA533-772D-9788-7DC9-4ABF9FA3EC32}"/>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Akbari </a:t>
            </a:r>
            <a:r>
              <a:rPr lang="en-US" sz="1200" i="1" dirty="0">
                <a:solidFill>
                  <a:schemeClr val="bg1"/>
                </a:solidFill>
              </a:rPr>
              <a:t>et al.</a:t>
            </a:r>
            <a:r>
              <a:rPr lang="en-US" sz="1200" dirty="0">
                <a:solidFill>
                  <a:schemeClr val="bg1"/>
                </a:solidFill>
              </a:rPr>
              <a:t>, </a:t>
            </a:r>
            <a:r>
              <a:rPr lang="en-US" sz="1200" i="1" dirty="0">
                <a:solidFill>
                  <a:schemeClr val="bg1"/>
                </a:solidFill>
              </a:rPr>
              <a:t>Peptides </a:t>
            </a:r>
            <a:r>
              <a:rPr lang="en-US" sz="1200" dirty="0">
                <a:solidFill>
                  <a:schemeClr val="bg1"/>
                </a:solidFill>
              </a:rPr>
              <a:t>(2007)</a:t>
            </a:r>
          </a:p>
        </p:txBody>
      </p:sp>
    </p:spTree>
    <p:extLst>
      <p:ext uri="{BB962C8B-B14F-4D97-AF65-F5344CB8AC3E}">
        <p14:creationId xmlns:p14="http://schemas.microsoft.com/office/powerpoint/2010/main" val="345773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8EAB-3658-2563-7A4E-0DDA88640395}"/>
              </a:ext>
            </a:extLst>
          </p:cNvPr>
          <p:cNvSpPr>
            <a:spLocks noGrp="1"/>
          </p:cNvSpPr>
          <p:nvPr>
            <p:ph type="title"/>
          </p:nvPr>
        </p:nvSpPr>
        <p:spPr/>
        <p:txBody>
          <a:bodyPr/>
          <a:lstStyle/>
          <a:p>
            <a:r>
              <a:rPr lang="en-US" dirty="0"/>
              <a:t>Alzheimer’s Disease (AD)</a:t>
            </a:r>
          </a:p>
        </p:txBody>
      </p:sp>
      <p:sp>
        <p:nvSpPr>
          <p:cNvPr id="3" name="Content Placeholder 2">
            <a:extLst>
              <a:ext uri="{FF2B5EF4-FFF2-40B4-BE49-F238E27FC236}">
                <a16:creationId xmlns:a16="http://schemas.microsoft.com/office/drawing/2014/main" id="{FE043168-E579-CBF9-4E4E-C8576A692718}"/>
              </a:ext>
            </a:extLst>
          </p:cNvPr>
          <p:cNvSpPr>
            <a:spLocks noGrp="1"/>
          </p:cNvSpPr>
          <p:nvPr>
            <p:ph idx="1"/>
          </p:nvPr>
        </p:nvSpPr>
        <p:spPr/>
        <p:txBody>
          <a:bodyPr/>
          <a:lstStyle/>
          <a:p>
            <a:pPr>
              <a:buFont typeface="Arial" panose="020B0604020202020204" pitchFamily="34" charset="0"/>
              <a:buChar char="•"/>
            </a:pPr>
            <a:r>
              <a:rPr lang="en-US" dirty="0"/>
              <a:t> AD = most prominent form of dementia (50-75%)</a:t>
            </a:r>
          </a:p>
          <a:p>
            <a:pPr>
              <a:buFont typeface="Arial" panose="020B0604020202020204" pitchFamily="34" charset="0"/>
              <a:buChar char="•"/>
            </a:pPr>
            <a:r>
              <a:rPr lang="en-US" dirty="0"/>
              <a:t> 6.5 million Americans with AD in 2022</a:t>
            </a:r>
          </a:p>
          <a:p>
            <a:pPr>
              <a:buFont typeface="Arial" panose="020B0604020202020204" pitchFamily="34" charset="0"/>
              <a:buChar char="•"/>
            </a:pPr>
            <a:r>
              <a:rPr lang="en-US" dirty="0"/>
              <a:t> total Medicaid spending for AD and other dementias = ~$60 billion in 2022 </a:t>
            </a:r>
          </a:p>
        </p:txBody>
      </p:sp>
      <p:sp>
        <p:nvSpPr>
          <p:cNvPr id="4" name="Slide Number Placeholder 3">
            <a:extLst>
              <a:ext uri="{FF2B5EF4-FFF2-40B4-BE49-F238E27FC236}">
                <a16:creationId xmlns:a16="http://schemas.microsoft.com/office/drawing/2014/main" id="{148CC77D-9ADF-09BC-1861-043E6FEBD69B}"/>
              </a:ext>
            </a:extLst>
          </p:cNvPr>
          <p:cNvSpPr>
            <a:spLocks noGrp="1"/>
          </p:cNvSpPr>
          <p:nvPr>
            <p:ph type="sldNum" sz="quarter" idx="12"/>
          </p:nvPr>
        </p:nvSpPr>
        <p:spPr/>
        <p:txBody>
          <a:bodyPr/>
          <a:lstStyle/>
          <a:p>
            <a:fld id="{16CD4188-9708-4E2C-998E-E5DCA0C86C97}" type="slidenum">
              <a:rPr lang="en-US" smtClean="0"/>
              <a:t>3</a:t>
            </a:fld>
            <a:endParaRPr lang="en-US"/>
          </a:p>
        </p:txBody>
      </p:sp>
      <p:pic>
        <p:nvPicPr>
          <p:cNvPr id="1026" name="Picture 2" descr="Understanding Different Types of Dementia | Codex Genetics">
            <a:extLst>
              <a:ext uri="{FF2B5EF4-FFF2-40B4-BE49-F238E27FC236}">
                <a16:creationId xmlns:a16="http://schemas.microsoft.com/office/drawing/2014/main" id="{1F55D68F-6594-BF19-C502-83D62AA907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618" y="2536865"/>
            <a:ext cx="6487347" cy="36496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561B1F9-5942-81B7-6AF8-88509EFD234B}"/>
              </a:ext>
            </a:extLst>
          </p:cNvPr>
          <p:cNvSpPr txBox="1">
            <a:spLocks/>
          </p:cNvSpPr>
          <p:nvPr/>
        </p:nvSpPr>
        <p:spPr>
          <a:xfrm>
            <a:off x="7436386" y="3338111"/>
            <a:ext cx="4638101" cy="28483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600" b="1" dirty="0"/>
              <a:t>Sleep-specific symptoms (25-60% of patients):</a:t>
            </a:r>
          </a:p>
          <a:p>
            <a:pPr marL="0" indent="0">
              <a:buNone/>
            </a:pPr>
            <a:r>
              <a:rPr lang="en-US" sz="1600" dirty="0"/>
              <a:t>- increased nocturnal wakening (insomnia)</a:t>
            </a:r>
          </a:p>
          <a:p>
            <a:pPr marL="0" indent="0">
              <a:buNone/>
            </a:pPr>
            <a:r>
              <a:rPr lang="en-US" sz="1600" dirty="0"/>
              <a:t>- sleep fragmentation</a:t>
            </a:r>
          </a:p>
          <a:p>
            <a:pPr marL="0" indent="0">
              <a:buNone/>
            </a:pPr>
            <a:r>
              <a:rPr lang="en-US" sz="1600" dirty="0"/>
              <a:t>- disruptions in REM and NREM sleep</a:t>
            </a:r>
          </a:p>
          <a:p>
            <a:pPr marL="0" indent="0">
              <a:buNone/>
            </a:pPr>
            <a:r>
              <a:rPr lang="en-US" sz="1600" dirty="0"/>
              <a:t>- excessive daytime sleep</a:t>
            </a:r>
          </a:p>
          <a:p>
            <a:pPr marL="0" indent="0">
              <a:buNone/>
            </a:pPr>
            <a:endParaRPr lang="en-US" sz="1600" dirty="0"/>
          </a:p>
        </p:txBody>
      </p:sp>
    </p:spTree>
    <p:extLst>
      <p:ext uri="{BB962C8B-B14F-4D97-AF65-F5344CB8AC3E}">
        <p14:creationId xmlns:p14="http://schemas.microsoft.com/office/powerpoint/2010/main" val="16310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B90B-275C-90A7-51DF-DD2BF79A21A3}"/>
              </a:ext>
            </a:extLst>
          </p:cNvPr>
          <p:cNvSpPr>
            <a:spLocks noGrp="1"/>
          </p:cNvSpPr>
          <p:nvPr>
            <p:ph type="title"/>
          </p:nvPr>
        </p:nvSpPr>
        <p:spPr/>
        <p:txBody>
          <a:bodyPr>
            <a:noAutofit/>
          </a:bodyPr>
          <a:lstStyle/>
          <a:p>
            <a:r>
              <a:rPr lang="en-US" sz="3600" dirty="0"/>
              <a:t>OX administration and blocking in WT settings.</a:t>
            </a:r>
          </a:p>
        </p:txBody>
      </p:sp>
      <p:sp>
        <p:nvSpPr>
          <p:cNvPr id="3" name="Slide Number Placeholder 2">
            <a:extLst>
              <a:ext uri="{FF2B5EF4-FFF2-40B4-BE49-F238E27FC236}">
                <a16:creationId xmlns:a16="http://schemas.microsoft.com/office/drawing/2014/main" id="{A02596A6-E7C9-34D5-846E-205105EE905B}"/>
              </a:ext>
            </a:extLst>
          </p:cNvPr>
          <p:cNvSpPr>
            <a:spLocks noGrp="1"/>
          </p:cNvSpPr>
          <p:nvPr>
            <p:ph type="sldNum" sz="quarter" idx="12"/>
          </p:nvPr>
        </p:nvSpPr>
        <p:spPr/>
        <p:txBody>
          <a:bodyPr/>
          <a:lstStyle/>
          <a:p>
            <a:fld id="{16CD4188-9708-4E2C-998E-E5DCA0C86C97}" type="slidenum">
              <a:rPr lang="en-US" smtClean="0"/>
              <a:t>30</a:t>
            </a:fld>
            <a:endParaRPr lang="en-US"/>
          </a:p>
        </p:txBody>
      </p:sp>
      <p:sp>
        <p:nvSpPr>
          <p:cNvPr id="4" name="TextBox 3">
            <a:extLst>
              <a:ext uri="{FF2B5EF4-FFF2-40B4-BE49-F238E27FC236}">
                <a16:creationId xmlns:a16="http://schemas.microsoft.com/office/drawing/2014/main" id="{5D7EE9A9-7C2E-59CA-EB79-47CF14B58A4E}"/>
              </a:ext>
            </a:extLst>
          </p:cNvPr>
          <p:cNvSpPr txBox="1"/>
          <p:nvPr/>
        </p:nvSpPr>
        <p:spPr>
          <a:xfrm>
            <a:off x="4208443" y="4920761"/>
            <a:ext cx="4493520" cy="369332"/>
          </a:xfrm>
          <a:prstGeom prst="rect">
            <a:avLst/>
          </a:prstGeom>
          <a:noFill/>
        </p:spPr>
        <p:txBody>
          <a:bodyPr wrap="square" rtlCol="0">
            <a:spAutoFit/>
          </a:bodyPr>
          <a:lstStyle/>
          <a:p>
            <a:pPr algn="ctr"/>
            <a:r>
              <a:rPr lang="en-US" dirty="0"/>
              <a:t>Improvements in learning and memory</a:t>
            </a:r>
          </a:p>
        </p:txBody>
      </p:sp>
      <p:sp>
        <p:nvSpPr>
          <p:cNvPr id="5" name="TextBox 4">
            <a:extLst>
              <a:ext uri="{FF2B5EF4-FFF2-40B4-BE49-F238E27FC236}">
                <a16:creationId xmlns:a16="http://schemas.microsoft.com/office/drawing/2014/main" id="{411F8F47-9242-50A1-362E-F2DD3D587AC5}"/>
              </a:ext>
            </a:extLst>
          </p:cNvPr>
          <p:cNvSpPr txBox="1"/>
          <p:nvPr/>
        </p:nvSpPr>
        <p:spPr>
          <a:xfrm>
            <a:off x="2214390" y="1560938"/>
            <a:ext cx="2259671" cy="369332"/>
          </a:xfrm>
          <a:prstGeom prst="rect">
            <a:avLst/>
          </a:prstGeom>
          <a:noFill/>
        </p:spPr>
        <p:txBody>
          <a:bodyPr wrap="square" rtlCol="0">
            <a:spAutoFit/>
          </a:bodyPr>
          <a:lstStyle/>
          <a:p>
            <a:pPr algn="ctr"/>
            <a:r>
              <a:rPr lang="en-US" dirty="0">
                <a:solidFill>
                  <a:schemeClr val="accent1">
                    <a:lumMod val="75000"/>
                    <a:lumOff val="25000"/>
                  </a:schemeClr>
                </a:solidFill>
              </a:rPr>
              <a:t>OXA administration</a:t>
            </a:r>
          </a:p>
        </p:txBody>
      </p:sp>
      <p:sp>
        <p:nvSpPr>
          <p:cNvPr id="6" name="TextBox 5">
            <a:extLst>
              <a:ext uri="{FF2B5EF4-FFF2-40B4-BE49-F238E27FC236}">
                <a16:creationId xmlns:a16="http://schemas.microsoft.com/office/drawing/2014/main" id="{5AB2482F-75D1-3BD5-379E-04CB3A844FA0}"/>
              </a:ext>
            </a:extLst>
          </p:cNvPr>
          <p:cNvSpPr txBox="1"/>
          <p:nvPr/>
        </p:nvSpPr>
        <p:spPr>
          <a:xfrm>
            <a:off x="8101202" y="1560938"/>
            <a:ext cx="2408890" cy="369332"/>
          </a:xfrm>
          <a:prstGeom prst="rect">
            <a:avLst/>
          </a:prstGeom>
          <a:noFill/>
        </p:spPr>
        <p:txBody>
          <a:bodyPr wrap="square" rtlCol="0">
            <a:spAutoFit/>
          </a:bodyPr>
          <a:lstStyle/>
          <a:p>
            <a:pPr algn="ctr"/>
            <a:r>
              <a:rPr lang="en-US" dirty="0">
                <a:solidFill>
                  <a:schemeClr val="accent5">
                    <a:lumMod val="75000"/>
                  </a:schemeClr>
                </a:solidFill>
              </a:rPr>
              <a:t>OXB administration</a:t>
            </a:r>
          </a:p>
        </p:txBody>
      </p:sp>
      <p:sp>
        <p:nvSpPr>
          <p:cNvPr id="7" name="TextBox 6">
            <a:extLst>
              <a:ext uri="{FF2B5EF4-FFF2-40B4-BE49-F238E27FC236}">
                <a16:creationId xmlns:a16="http://schemas.microsoft.com/office/drawing/2014/main" id="{018EB244-3B2E-D18E-C7D7-B54907441BDF}"/>
              </a:ext>
            </a:extLst>
          </p:cNvPr>
          <p:cNvSpPr txBox="1"/>
          <p:nvPr/>
        </p:nvSpPr>
        <p:spPr>
          <a:xfrm>
            <a:off x="4012450" y="2954413"/>
            <a:ext cx="1621939" cy="369332"/>
          </a:xfrm>
          <a:prstGeom prst="rect">
            <a:avLst/>
          </a:prstGeom>
          <a:noFill/>
        </p:spPr>
        <p:txBody>
          <a:bodyPr wrap="square" rtlCol="0">
            <a:spAutoFit/>
          </a:bodyPr>
          <a:lstStyle/>
          <a:p>
            <a:pPr algn="ctr"/>
            <a:r>
              <a:rPr lang="en-US" dirty="0"/>
              <a:t>OX1R</a:t>
            </a:r>
          </a:p>
        </p:txBody>
      </p:sp>
      <p:sp>
        <p:nvSpPr>
          <p:cNvPr id="8" name="TextBox 7">
            <a:extLst>
              <a:ext uri="{FF2B5EF4-FFF2-40B4-BE49-F238E27FC236}">
                <a16:creationId xmlns:a16="http://schemas.microsoft.com/office/drawing/2014/main" id="{6FF34AFA-A31B-2236-B947-6B7A67DDD54A}"/>
              </a:ext>
            </a:extLst>
          </p:cNvPr>
          <p:cNvSpPr txBox="1"/>
          <p:nvPr/>
        </p:nvSpPr>
        <p:spPr>
          <a:xfrm>
            <a:off x="7368581" y="2954413"/>
            <a:ext cx="1115883" cy="369332"/>
          </a:xfrm>
          <a:prstGeom prst="rect">
            <a:avLst/>
          </a:prstGeom>
          <a:noFill/>
        </p:spPr>
        <p:txBody>
          <a:bodyPr wrap="square" rtlCol="0">
            <a:spAutoFit/>
          </a:bodyPr>
          <a:lstStyle/>
          <a:p>
            <a:pPr algn="ctr"/>
            <a:r>
              <a:rPr lang="en-US" dirty="0"/>
              <a:t>OX2R</a:t>
            </a:r>
          </a:p>
        </p:txBody>
      </p:sp>
      <p:cxnSp>
        <p:nvCxnSpPr>
          <p:cNvPr id="10" name="Straight Arrow Connector 9">
            <a:extLst>
              <a:ext uri="{FF2B5EF4-FFF2-40B4-BE49-F238E27FC236}">
                <a16:creationId xmlns:a16="http://schemas.microsoft.com/office/drawing/2014/main" id="{03EDEE0E-1229-AA2E-117B-00C017687FFB}"/>
              </a:ext>
            </a:extLst>
          </p:cNvPr>
          <p:cNvCxnSpPr>
            <a:cxnSpLocks/>
            <a:endCxn id="7" idx="0"/>
          </p:cNvCxnSpPr>
          <p:nvPr/>
        </p:nvCxnSpPr>
        <p:spPr>
          <a:xfrm>
            <a:off x="4296578" y="1937240"/>
            <a:ext cx="526842" cy="1017173"/>
          </a:xfrm>
          <a:prstGeom prst="straightConnector1">
            <a:avLst/>
          </a:prstGeom>
          <a:ln w="7620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C81D4C-2E27-1B36-678A-E6E19111C479}"/>
              </a:ext>
            </a:extLst>
          </p:cNvPr>
          <p:cNvCxnSpPr>
            <a:cxnSpLocks/>
            <a:stCxn id="5" idx="3"/>
            <a:endCxn id="8" idx="0"/>
          </p:cNvCxnSpPr>
          <p:nvPr/>
        </p:nvCxnSpPr>
        <p:spPr>
          <a:xfrm>
            <a:off x="4474061" y="1745604"/>
            <a:ext cx="3452462" cy="1208809"/>
          </a:xfrm>
          <a:prstGeom prst="straightConnector1">
            <a:avLst/>
          </a:prstGeom>
          <a:ln w="5715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B5507BB-809B-AD63-9E74-ABFE0E81B94D}"/>
              </a:ext>
            </a:extLst>
          </p:cNvPr>
          <p:cNvCxnSpPr>
            <a:cxnSpLocks/>
            <a:stCxn id="6" idx="1"/>
          </p:cNvCxnSpPr>
          <p:nvPr/>
        </p:nvCxnSpPr>
        <p:spPr>
          <a:xfrm flipH="1">
            <a:off x="5023692" y="1745604"/>
            <a:ext cx="3077510" cy="1129798"/>
          </a:xfrm>
          <a:prstGeom prst="straightConnector1">
            <a:avLst/>
          </a:prstGeom>
          <a:ln w="190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69360D2-32CD-41B2-40EE-81E23F637A42}"/>
              </a:ext>
            </a:extLst>
          </p:cNvPr>
          <p:cNvCxnSpPr/>
          <p:nvPr/>
        </p:nvCxnSpPr>
        <p:spPr>
          <a:xfrm flipH="1">
            <a:off x="8101202" y="1882670"/>
            <a:ext cx="260600" cy="10717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9E6C80E-8282-C38F-FB2D-54E4973029AD}"/>
              </a:ext>
            </a:extLst>
          </p:cNvPr>
          <p:cNvCxnSpPr>
            <a:stCxn id="7" idx="2"/>
          </p:cNvCxnSpPr>
          <p:nvPr/>
        </p:nvCxnSpPr>
        <p:spPr>
          <a:xfrm>
            <a:off x="4823420" y="3323745"/>
            <a:ext cx="1467211"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05E5808-0612-78D4-7325-3BD1815E8FD7}"/>
              </a:ext>
            </a:extLst>
          </p:cNvPr>
          <p:cNvCxnSpPr>
            <a:cxnSpLocks/>
            <a:stCxn id="8" idx="2"/>
          </p:cNvCxnSpPr>
          <p:nvPr/>
        </p:nvCxnSpPr>
        <p:spPr>
          <a:xfrm flipH="1">
            <a:off x="6566053" y="3323745"/>
            <a:ext cx="1360470"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6F60B70-F535-EFB6-98A3-2CCD5DA52A4B}"/>
              </a:ext>
            </a:extLst>
          </p:cNvPr>
          <p:cNvSpPr txBox="1"/>
          <p:nvPr/>
        </p:nvSpPr>
        <p:spPr>
          <a:xfrm>
            <a:off x="0" y="5916045"/>
            <a:ext cx="5243348" cy="369332"/>
          </a:xfrm>
          <a:prstGeom prst="rect">
            <a:avLst/>
          </a:prstGeom>
          <a:noFill/>
        </p:spPr>
        <p:txBody>
          <a:bodyPr wrap="square" rtlCol="0">
            <a:spAutoFit/>
          </a:bodyPr>
          <a:lstStyle/>
          <a:p>
            <a:pPr algn="ctr"/>
            <a:r>
              <a:rPr lang="en-US" dirty="0">
                <a:highlight>
                  <a:srgbClr val="FFFF00"/>
                </a:highlight>
              </a:rPr>
              <a:t>Note:</a:t>
            </a:r>
            <a:r>
              <a:rPr lang="en-US" dirty="0"/>
              <a:t> OXA administration promotes wakefulness</a:t>
            </a:r>
          </a:p>
        </p:txBody>
      </p:sp>
    </p:spTree>
    <p:extLst>
      <p:ext uri="{BB962C8B-B14F-4D97-AF65-F5344CB8AC3E}">
        <p14:creationId xmlns:p14="http://schemas.microsoft.com/office/powerpoint/2010/main" val="187129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26E33-E2CC-3A75-5E34-57C84AAA9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EE613-E40D-86D5-EF68-024634BB9D7C}"/>
              </a:ext>
            </a:extLst>
          </p:cNvPr>
          <p:cNvSpPr>
            <a:spLocks noGrp="1"/>
          </p:cNvSpPr>
          <p:nvPr>
            <p:ph type="title"/>
          </p:nvPr>
        </p:nvSpPr>
        <p:spPr/>
        <p:txBody>
          <a:bodyPr>
            <a:noAutofit/>
          </a:bodyPr>
          <a:lstStyle/>
          <a:p>
            <a:r>
              <a:rPr lang="en-US" sz="3600" dirty="0"/>
              <a:t>OX administration and blocking in WT settings.</a:t>
            </a:r>
          </a:p>
        </p:txBody>
      </p:sp>
      <p:sp>
        <p:nvSpPr>
          <p:cNvPr id="3" name="Slide Number Placeholder 2">
            <a:extLst>
              <a:ext uri="{FF2B5EF4-FFF2-40B4-BE49-F238E27FC236}">
                <a16:creationId xmlns:a16="http://schemas.microsoft.com/office/drawing/2014/main" id="{874D977D-9F57-ACDB-7AF2-00EE278DABE7}"/>
              </a:ext>
            </a:extLst>
          </p:cNvPr>
          <p:cNvSpPr>
            <a:spLocks noGrp="1"/>
          </p:cNvSpPr>
          <p:nvPr>
            <p:ph type="sldNum" sz="quarter" idx="12"/>
          </p:nvPr>
        </p:nvSpPr>
        <p:spPr/>
        <p:txBody>
          <a:bodyPr/>
          <a:lstStyle/>
          <a:p>
            <a:fld id="{16CD4188-9708-4E2C-998E-E5DCA0C86C97}" type="slidenum">
              <a:rPr lang="en-US" smtClean="0"/>
              <a:t>31</a:t>
            </a:fld>
            <a:endParaRPr lang="en-US"/>
          </a:p>
        </p:txBody>
      </p:sp>
      <p:sp>
        <p:nvSpPr>
          <p:cNvPr id="4" name="TextBox 3">
            <a:extLst>
              <a:ext uri="{FF2B5EF4-FFF2-40B4-BE49-F238E27FC236}">
                <a16:creationId xmlns:a16="http://schemas.microsoft.com/office/drawing/2014/main" id="{51A0249F-130D-542B-F11B-06585091A576}"/>
              </a:ext>
            </a:extLst>
          </p:cNvPr>
          <p:cNvSpPr txBox="1"/>
          <p:nvPr/>
        </p:nvSpPr>
        <p:spPr>
          <a:xfrm>
            <a:off x="4208443" y="4920761"/>
            <a:ext cx="4493520" cy="369332"/>
          </a:xfrm>
          <a:prstGeom prst="rect">
            <a:avLst/>
          </a:prstGeom>
          <a:noFill/>
        </p:spPr>
        <p:txBody>
          <a:bodyPr wrap="square" rtlCol="0">
            <a:spAutoFit/>
          </a:bodyPr>
          <a:lstStyle/>
          <a:p>
            <a:pPr algn="ctr"/>
            <a:r>
              <a:rPr lang="en-US" dirty="0"/>
              <a:t>Memory impairments</a:t>
            </a:r>
          </a:p>
        </p:txBody>
      </p:sp>
      <p:sp>
        <p:nvSpPr>
          <p:cNvPr id="5" name="TextBox 4">
            <a:extLst>
              <a:ext uri="{FF2B5EF4-FFF2-40B4-BE49-F238E27FC236}">
                <a16:creationId xmlns:a16="http://schemas.microsoft.com/office/drawing/2014/main" id="{3BDFB46A-7879-237A-3DC9-09860502A34E}"/>
              </a:ext>
            </a:extLst>
          </p:cNvPr>
          <p:cNvSpPr txBox="1"/>
          <p:nvPr/>
        </p:nvSpPr>
        <p:spPr>
          <a:xfrm>
            <a:off x="2214390" y="1560938"/>
            <a:ext cx="2259671" cy="369332"/>
          </a:xfrm>
          <a:prstGeom prst="rect">
            <a:avLst/>
          </a:prstGeom>
          <a:noFill/>
        </p:spPr>
        <p:txBody>
          <a:bodyPr wrap="square" rtlCol="0">
            <a:spAutoFit/>
          </a:bodyPr>
          <a:lstStyle/>
          <a:p>
            <a:pPr algn="ctr"/>
            <a:r>
              <a:rPr lang="en-US" dirty="0">
                <a:solidFill>
                  <a:schemeClr val="accent1">
                    <a:lumMod val="75000"/>
                    <a:lumOff val="25000"/>
                  </a:schemeClr>
                </a:solidFill>
              </a:rPr>
              <a:t>OXA administration</a:t>
            </a:r>
          </a:p>
        </p:txBody>
      </p:sp>
      <p:sp>
        <p:nvSpPr>
          <p:cNvPr id="6" name="TextBox 5">
            <a:extLst>
              <a:ext uri="{FF2B5EF4-FFF2-40B4-BE49-F238E27FC236}">
                <a16:creationId xmlns:a16="http://schemas.microsoft.com/office/drawing/2014/main" id="{92652989-B5B1-F9B9-F889-8EFF3FC2F037}"/>
              </a:ext>
            </a:extLst>
          </p:cNvPr>
          <p:cNvSpPr txBox="1"/>
          <p:nvPr/>
        </p:nvSpPr>
        <p:spPr>
          <a:xfrm>
            <a:off x="8101202" y="1560938"/>
            <a:ext cx="2408890" cy="369332"/>
          </a:xfrm>
          <a:prstGeom prst="rect">
            <a:avLst/>
          </a:prstGeom>
          <a:noFill/>
        </p:spPr>
        <p:txBody>
          <a:bodyPr wrap="square" rtlCol="0">
            <a:spAutoFit/>
          </a:bodyPr>
          <a:lstStyle/>
          <a:p>
            <a:pPr algn="ctr"/>
            <a:r>
              <a:rPr lang="en-US" dirty="0">
                <a:solidFill>
                  <a:schemeClr val="accent5">
                    <a:lumMod val="75000"/>
                  </a:schemeClr>
                </a:solidFill>
              </a:rPr>
              <a:t>OXB administration</a:t>
            </a:r>
          </a:p>
        </p:txBody>
      </p:sp>
      <p:sp>
        <p:nvSpPr>
          <p:cNvPr id="7" name="TextBox 6">
            <a:extLst>
              <a:ext uri="{FF2B5EF4-FFF2-40B4-BE49-F238E27FC236}">
                <a16:creationId xmlns:a16="http://schemas.microsoft.com/office/drawing/2014/main" id="{D47B3AEC-49DC-2621-40AC-795D0648538A}"/>
              </a:ext>
            </a:extLst>
          </p:cNvPr>
          <p:cNvSpPr txBox="1"/>
          <p:nvPr/>
        </p:nvSpPr>
        <p:spPr>
          <a:xfrm>
            <a:off x="4012450" y="2954413"/>
            <a:ext cx="1621939" cy="369332"/>
          </a:xfrm>
          <a:prstGeom prst="rect">
            <a:avLst/>
          </a:prstGeom>
          <a:noFill/>
        </p:spPr>
        <p:txBody>
          <a:bodyPr wrap="square" rtlCol="0">
            <a:spAutoFit/>
          </a:bodyPr>
          <a:lstStyle/>
          <a:p>
            <a:pPr algn="ctr"/>
            <a:r>
              <a:rPr lang="en-US" dirty="0"/>
              <a:t>OX1R</a:t>
            </a:r>
          </a:p>
        </p:txBody>
      </p:sp>
      <p:sp>
        <p:nvSpPr>
          <p:cNvPr id="8" name="TextBox 7">
            <a:extLst>
              <a:ext uri="{FF2B5EF4-FFF2-40B4-BE49-F238E27FC236}">
                <a16:creationId xmlns:a16="http://schemas.microsoft.com/office/drawing/2014/main" id="{65F14931-9B44-50EF-B134-3050B119B535}"/>
              </a:ext>
            </a:extLst>
          </p:cNvPr>
          <p:cNvSpPr txBox="1"/>
          <p:nvPr/>
        </p:nvSpPr>
        <p:spPr>
          <a:xfrm>
            <a:off x="7368581" y="2954413"/>
            <a:ext cx="1115883" cy="369332"/>
          </a:xfrm>
          <a:prstGeom prst="rect">
            <a:avLst/>
          </a:prstGeom>
          <a:noFill/>
        </p:spPr>
        <p:txBody>
          <a:bodyPr wrap="square" rtlCol="0">
            <a:spAutoFit/>
          </a:bodyPr>
          <a:lstStyle/>
          <a:p>
            <a:pPr algn="ctr"/>
            <a:r>
              <a:rPr lang="en-US" dirty="0"/>
              <a:t>OX2R</a:t>
            </a:r>
          </a:p>
        </p:txBody>
      </p:sp>
      <p:cxnSp>
        <p:nvCxnSpPr>
          <p:cNvPr id="10" name="Straight Arrow Connector 9">
            <a:extLst>
              <a:ext uri="{FF2B5EF4-FFF2-40B4-BE49-F238E27FC236}">
                <a16:creationId xmlns:a16="http://schemas.microsoft.com/office/drawing/2014/main" id="{81A9A23B-1043-96D4-848E-F003FD4F8DDE}"/>
              </a:ext>
            </a:extLst>
          </p:cNvPr>
          <p:cNvCxnSpPr>
            <a:cxnSpLocks/>
            <a:endCxn id="7" idx="0"/>
          </p:cNvCxnSpPr>
          <p:nvPr/>
        </p:nvCxnSpPr>
        <p:spPr>
          <a:xfrm>
            <a:off x="4296578" y="1937240"/>
            <a:ext cx="526842" cy="1017173"/>
          </a:xfrm>
          <a:prstGeom prst="straightConnector1">
            <a:avLst/>
          </a:prstGeom>
          <a:ln w="7620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666418-EF08-B08E-E20A-0C65A28D8D78}"/>
              </a:ext>
            </a:extLst>
          </p:cNvPr>
          <p:cNvCxnSpPr>
            <a:cxnSpLocks/>
            <a:stCxn id="5" idx="3"/>
            <a:endCxn id="8" idx="0"/>
          </p:cNvCxnSpPr>
          <p:nvPr/>
        </p:nvCxnSpPr>
        <p:spPr>
          <a:xfrm>
            <a:off x="4474061" y="1745604"/>
            <a:ext cx="3452462" cy="1208809"/>
          </a:xfrm>
          <a:prstGeom prst="straightConnector1">
            <a:avLst/>
          </a:prstGeom>
          <a:ln w="5715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C4EBC21-63B7-AB10-CD03-E1FA3EFC39D6}"/>
              </a:ext>
            </a:extLst>
          </p:cNvPr>
          <p:cNvCxnSpPr>
            <a:cxnSpLocks/>
            <a:stCxn id="6" idx="1"/>
          </p:cNvCxnSpPr>
          <p:nvPr/>
        </p:nvCxnSpPr>
        <p:spPr>
          <a:xfrm flipH="1">
            <a:off x="5023692" y="1745604"/>
            <a:ext cx="3077510" cy="1129798"/>
          </a:xfrm>
          <a:prstGeom prst="straightConnector1">
            <a:avLst/>
          </a:prstGeom>
          <a:ln w="190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4E01A33-97BB-0E63-25DC-CF74F161938E}"/>
              </a:ext>
            </a:extLst>
          </p:cNvPr>
          <p:cNvCxnSpPr/>
          <p:nvPr/>
        </p:nvCxnSpPr>
        <p:spPr>
          <a:xfrm flipH="1">
            <a:off x="8101202" y="1882670"/>
            <a:ext cx="260600" cy="10717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5E6BB4B-0AE9-A353-F3A2-893BA1105E2F}"/>
              </a:ext>
            </a:extLst>
          </p:cNvPr>
          <p:cNvCxnSpPr>
            <a:stCxn id="7" idx="2"/>
          </p:cNvCxnSpPr>
          <p:nvPr/>
        </p:nvCxnSpPr>
        <p:spPr>
          <a:xfrm>
            <a:off x="4823420" y="3323745"/>
            <a:ext cx="1467211"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501518C-5574-10C4-D7C9-449A7F778288}"/>
              </a:ext>
            </a:extLst>
          </p:cNvPr>
          <p:cNvCxnSpPr>
            <a:cxnSpLocks/>
            <a:stCxn id="8" idx="2"/>
          </p:cNvCxnSpPr>
          <p:nvPr/>
        </p:nvCxnSpPr>
        <p:spPr>
          <a:xfrm flipH="1">
            <a:off x="6566053" y="3323745"/>
            <a:ext cx="1360470"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EBB24CF-ABD9-B4F0-CDDF-C7CB73CF59AB}"/>
              </a:ext>
            </a:extLst>
          </p:cNvPr>
          <p:cNvCxnSpPr/>
          <p:nvPr/>
        </p:nvCxnSpPr>
        <p:spPr>
          <a:xfrm flipH="1">
            <a:off x="2511846" y="3139807"/>
            <a:ext cx="169659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7370EF0-EACF-03F3-FB1C-5DE98431F263}"/>
              </a:ext>
            </a:extLst>
          </p:cNvPr>
          <p:cNvCxnSpPr/>
          <p:nvPr/>
        </p:nvCxnSpPr>
        <p:spPr>
          <a:xfrm>
            <a:off x="4208443" y="2954413"/>
            <a:ext cx="0" cy="369332"/>
          </a:xfrm>
          <a:prstGeom prst="line">
            <a:avLst/>
          </a:prstGeom>
          <a:ln w="19050"/>
        </p:spPr>
        <p:style>
          <a:lnRef idx="1">
            <a:schemeClr val="dk1"/>
          </a:lnRef>
          <a:fillRef idx="0">
            <a:schemeClr val="dk1"/>
          </a:fillRef>
          <a:effectRef idx="0">
            <a:schemeClr val="dk1"/>
          </a:effectRef>
          <a:fontRef idx="minor">
            <a:schemeClr val="tx1"/>
          </a:fontRef>
        </p:style>
      </p:cxnSp>
      <p:sp>
        <p:nvSpPr>
          <p:cNvPr id="11" name="Multiplication Sign 10">
            <a:extLst>
              <a:ext uri="{FF2B5EF4-FFF2-40B4-BE49-F238E27FC236}">
                <a16:creationId xmlns:a16="http://schemas.microsoft.com/office/drawing/2014/main" id="{7B5170A0-4648-7E91-FD48-B14BCAD3A7DE}"/>
              </a:ext>
            </a:extLst>
          </p:cNvPr>
          <p:cNvSpPr/>
          <p:nvPr/>
        </p:nvSpPr>
        <p:spPr>
          <a:xfrm>
            <a:off x="4430749" y="3169082"/>
            <a:ext cx="2412694" cy="1751679"/>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55C861-DC7E-384C-C545-AEB407857797}"/>
              </a:ext>
            </a:extLst>
          </p:cNvPr>
          <p:cNvSpPr txBox="1"/>
          <p:nvPr/>
        </p:nvSpPr>
        <p:spPr>
          <a:xfrm>
            <a:off x="936662" y="2954413"/>
            <a:ext cx="1621939" cy="369332"/>
          </a:xfrm>
          <a:prstGeom prst="rect">
            <a:avLst/>
          </a:prstGeom>
          <a:noFill/>
        </p:spPr>
        <p:txBody>
          <a:bodyPr wrap="square" rtlCol="0">
            <a:spAutoFit/>
          </a:bodyPr>
          <a:lstStyle/>
          <a:p>
            <a:pPr algn="ctr"/>
            <a:r>
              <a:rPr lang="en-US" dirty="0"/>
              <a:t>SB-334867</a:t>
            </a:r>
          </a:p>
        </p:txBody>
      </p:sp>
      <p:sp>
        <p:nvSpPr>
          <p:cNvPr id="12" name="TextBox 11">
            <a:extLst>
              <a:ext uri="{FF2B5EF4-FFF2-40B4-BE49-F238E27FC236}">
                <a16:creationId xmlns:a16="http://schemas.microsoft.com/office/drawing/2014/main" id="{0286407D-ED2B-6B18-7D0C-C46E8B5BA2E6}"/>
              </a:ext>
            </a:extLst>
          </p:cNvPr>
          <p:cNvSpPr txBox="1"/>
          <p:nvPr/>
        </p:nvSpPr>
        <p:spPr>
          <a:xfrm>
            <a:off x="0" y="5865893"/>
            <a:ext cx="6961980" cy="369332"/>
          </a:xfrm>
          <a:prstGeom prst="rect">
            <a:avLst/>
          </a:prstGeom>
          <a:noFill/>
        </p:spPr>
        <p:txBody>
          <a:bodyPr wrap="square" rtlCol="0">
            <a:spAutoFit/>
          </a:bodyPr>
          <a:lstStyle/>
          <a:p>
            <a:pPr algn="ctr"/>
            <a:r>
              <a:rPr lang="en-US" dirty="0">
                <a:highlight>
                  <a:srgbClr val="FFFF00"/>
                </a:highlight>
              </a:rPr>
              <a:t>Note:</a:t>
            </a:r>
            <a:r>
              <a:rPr lang="en-US" dirty="0"/>
              <a:t> Near normal sleep-wake patterns (OX1R KO mouse models)</a:t>
            </a:r>
          </a:p>
        </p:txBody>
      </p:sp>
    </p:spTree>
    <p:extLst>
      <p:ext uri="{BB962C8B-B14F-4D97-AF65-F5344CB8AC3E}">
        <p14:creationId xmlns:p14="http://schemas.microsoft.com/office/powerpoint/2010/main" val="1791392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C091-FE70-8173-832E-2FD35C971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CD729-E2C9-180F-F2D7-62A703376DEB}"/>
              </a:ext>
            </a:extLst>
          </p:cNvPr>
          <p:cNvSpPr>
            <a:spLocks noGrp="1"/>
          </p:cNvSpPr>
          <p:nvPr>
            <p:ph type="title"/>
          </p:nvPr>
        </p:nvSpPr>
        <p:spPr/>
        <p:txBody>
          <a:bodyPr>
            <a:noAutofit/>
          </a:bodyPr>
          <a:lstStyle/>
          <a:p>
            <a:r>
              <a:rPr lang="en-US" sz="3600" dirty="0"/>
              <a:t>OX administration and blocking in WT settings.</a:t>
            </a:r>
          </a:p>
        </p:txBody>
      </p:sp>
      <p:sp>
        <p:nvSpPr>
          <p:cNvPr id="3" name="Slide Number Placeholder 2">
            <a:extLst>
              <a:ext uri="{FF2B5EF4-FFF2-40B4-BE49-F238E27FC236}">
                <a16:creationId xmlns:a16="http://schemas.microsoft.com/office/drawing/2014/main" id="{E4B2FD05-48B9-17B0-97FE-97106C4B7167}"/>
              </a:ext>
            </a:extLst>
          </p:cNvPr>
          <p:cNvSpPr>
            <a:spLocks noGrp="1"/>
          </p:cNvSpPr>
          <p:nvPr>
            <p:ph type="sldNum" sz="quarter" idx="12"/>
          </p:nvPr>
        </p:nvSpPr>
        <p:spPr/>
        <p:txBody>
          <a:bodyPr/>
          <a:lstStyle/>
          <a:p>
            <a:fld id="{16CD4188-9708-4E2C-998E-E5DCA0C86C97}" type="slidenum">
              <a:rPr lang="en-US" smtClean="0"/>
              <a:t>32</a:t>
            </a:fld>
            <a:endParaRPr lang="en-US"/>
          </a:p>
        </p:txBody>
      </p:sp>
      <p:sp>
        <p:nvSpPr>
          <p:cNvPr id="4" name="TextBox 3">
            <a:extLst>
              <a:ext uri="{FF2B5EF4-FFF2-40B4-BE49-F238E27FC236}">
                <a16:creationId xmlns:a16="http://schemas.microsoft.com/office/drawing/2014/main" id="{B1B5B44D-96A2-1D13-A72A-9B71CD8C0400}"/>
              </a:ext>
            </a:extLst>
          </p:cNvPr>
          <p:cNvSpPr txBox="1"/>
          <p:nvPr/>
        </p:nvSpPr>
        <p:spPr>
          <a:xfrm>
            <a:off x="4001025" y="4973896"/>
            <a:ext cx="5122844" cy="369332"/>
          </a:xfrm>
          <a:prstGeom prst="rect">
            <a:avLst/>
          </a:prstGeom>
          <a:noFill/>
        </p:spPr>
        <p:txBody>
          <a:bodyPr wrap="square" rtlCol="0">
            <a:spAutoFit/>
          </a:bodyPr>
          <a:lstStyle/>
          <a:p>
            <a:pPr algn="ctr"/>
            <a:r>
              <a:rPr lang="en-US" dirty="0"/>
              <a:t>Memory impairments</a:t>
            </a:r>
          </a:p>
        </p:txBody>
      </p:sp>
      <p:sp>
        <p:nvSpPr>
          <p:cNvPr id="5" name="TextBox 4">
            <a:extLst>
              <a:ext uri="{FF2B5EF4-FFF2-40B4-BE49-F238E27FC236}">
                <a16:creationId xmlns:a16="http://schemas.microsoft.com/office/drawing/2014/main" id="{3FB2B49C-4328-4A95-9136-CB904506718F}"/>
              </a:ext>
            </a:extLst>
          </p:cNvPr>
          <p:cNvSpPr txBox="1"/>
          <p:nvPr/>
        </p:nvSpPr>
        <p:spPr>
          <a:xfrm>
            <a:off x="2214390" y="1560938"/>
            <a:ext cx="2259671" cy="369332"/>
          </a:xfrm>
          <a:prstGeom prst="rect">
            <a:avLst/>
          </a:prstGeom>
          <a:noFill/>
        </p:spPr>
        <p:txBody>
          <a:bodyPr wrap="square" rtlCol="0">
            <a:spAutoFit/>
          </a:bodyPr>
          <a:lstStyle/>
          <a:p>
            <a:pPr algn="ctr"/>
            <a:r>
              <a:rPr lang="en-US" dirty="0">
                <a:solidFill>
                  <a:schemeClr val="accent1">
                    <a:lumMod val="75000"/>
                    <a:lumOff val="25000"/>
                  </a:schemeClr>
                </a:solidFill>
              </a:rPr>
              <a:t>OXA administration</a:t>
            </a:r>
          </a:p>
        </p:txBody>
      </p:sp>
      <p:sp>
        <p:nvSpPr>
          <p:cNvPr id="6" name="TextBox 5">
            <a:extLst>
              <a:ext uri="{FF2B5EF4-FFF2-40B4-BE49-F238E27FC236}">
                <a16:creationId xmlns:a16="http://schemas.microsoft.com/office/drawing/2014/main" id="{A60F3841-C6B3-0A4B-F5C3-903AD7D4765A}"/>
              </a:ext>
            </a:extLst>
          </p:cNvPr>
          <p:cNvSpPr txBox="1"/>
          <p:nvPr/>
        </p:nvSpPr>
        <p:spPr>
          <a:xfrm>
            <a:off x="8101202" y="1560938"/>
            <a:ext cx="2408890" cy="369332"/>
          </a:xfrm>
          <a:prstGeom prst="rect">
            <a:avLst/>
          </a:prstGeom>
          <a:noFill/>
        </p:spPr>
        <p:txBody>
          <a:bodyPr wrap="square" rtlCol="0">
            <a:spAutoFit/>
          </a:bodyPr>
          <a:lstStyle/>
          <a:p>
            <a:pPr algn="ctr"/>
            <a:r>
              <a:rPr lang="en-US" dirty="0">
                <a:solidFill>
                  <a:schemeClr val="accent5">
                    <a:lumMod val="75000"/>
                  </a:schemeClr>
                </a:solidFill>
              </a:rPr>
              <a:t>OXB administration</a:t>
            </a:r>
          </a:p>
        </p:txBody>
      </p:sp>
      <p:sp>
        <p:nvSpPr>
          <p:cNvPr id="7" name="TextBox 6">
            <a:extLst>
              <a:ext uri="{FF2B5EF4-FFF2-40B4-BE49-F238E27FC236}">
                <a16:creationId xmlns:a16="http://schemas.microsoft.com/office/drawing/2014/main" id="{CE58BBEE-85EE-EE44-F0C4-55E87D22E21D}"/>
              </a:ext>
            </a:extLst>
          </p:cNvPr>
          <p:cNvSpPr txBox="1"/>
          <p:nvPr/>
        </p:nvSpPr>
        <p:spPr>
          <a:xfrm>
            <a:off x="4012450" y="2954413"/>
            <a:ext cx="1621939" cy="369332"/>
          </a:xfrm>
          <a:prstGeom prst="rect">
            <a:avLst/>
          </a:prstGeom>
          <a:noFill/>
        </p:spPr>
        <p:txBody>
          <a:bodyPr wrap="square" rtlCol="0">
            <a:spAutoFit/>
          </a:bodyPr>
          <a:lstStyle/>
          <a:p>
            <a:pPr algn="ctr"/>
            <a:r>
              <a:rPr lang="en-US" dirty="0"/>
              <a:t>OX1R</a:t>
            </a:r>
          </a:p>
        </p:txBody>
      </p:sp>
      <p:sp>
        <p:nvSpPr>
          <p:cNvPr id="8" name="TextBox 7">
            <a:extLst>
              <a:ext uri="{FF2B5EF4-FFF2-40B4-BE49-F238E27FC236}">
                <a16:creationId xmlns:a16="http://schemas.microsoft.com/office/drawing/2014/main" id="{AB246DDB-F649-4449-AB21-08B56DF915A3}"/>
              </a:ext>
            </a:extLst>
          </p:cNvPr>
          <p:cNvSpPr txBox="1"/>
          <p:nvPr/>
        </p:nvSpPr>
        <p:spPr>
          <a:xfrm>
            <a:off x="7368581" y="2954413"/>
            <a:ext cx="1115883" cy="369332"/>
          </a:xfrm>
          <a:prstGeom prst="rect">
            <a:avLst/>
          </a:prstGeom>
          <a:noFill/>
        </p:spPr>
        <p:txBody>
          <a:bodyPr wrap="square" rtlCol="0">
            <a:spAutoFit/>
          </a:bodyPr>
          <a:lstStyle/>
          <a:p>
            <a:pPr algn="ctr"/>
            <a:r>
              <a:rPr lang="en-US" dirty="0"/>
              <a:t>OX2R</a:t>
            </a:r>
          </a:p>
        </p:txBody>
      </p:sp>
      <p:cxnSp>
        <p:nvCxnSpPr>
          <p:cNvPr id="10" name="Straight Arrow Connector 9">
            <a:extLst>
              <a:ext uri="{FF2B5EF4-FFF2-40B4-BE49-F238E27FC236}">
                <a16:creationId xmlns:a16="http://schemas.microsoft.com/office/drawing/2014/main" id="{9E3099D5-6DC5-047F-BC40-483257BCF71A}"/>
              </a:ext>
            </a:extLst>
          </p:cNvPr>
          <p:cNvCxnSpPr>
            <a:cxnSpLocks/>
            <a:endCxn id="7" idx="0"/>
          </p:cNvCxnSpPr>
          <p:nvPr/>
        </p:nvCxnSpPr>
        <p:spPr>
          <a:xfrm>
            <a:off x="4296578" y="1937240"/>
            <a:ext cx="526842" cy="1017173"/>
          </a:xfrm>
          <a:prstGeom prst="straightConnector1">
            <a:avLst/>
          </a:prstGeom>
          <a:ln w="7620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B6443D5-7A0F-281E-B628-05A586F50D0B}"/>
              </a:ext>
            </a:extLst>
          </p:cNvPr>
          <p:cNvCxnSpPr>
            <a:cxnSpLocks/>
            <a:stCxn id="5" idx="3"/>
            <a:endCxn id="8" idx="0"/>
          </p:cNvCxnSpPr>
          <p:nvPr/>
        </p:nvCxnSpPr>
        <p:spPr>
          <a:xfrm>
            <a:off x="4474061" y="1745604"/>
            <a:ext cx="3452462" cy="1208809"/>
          </a:xfrm>
          <a:prstGeom prst="straightConnector1">
            <a:avLst/>
          </a:prstGeom>
          <a:ln w="5715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53DA384-A288-29FA-DB9A-AF6246F766E0}"/>
              </a:ext>
            </a:extLst>
          </p:cNvPr>
          <p:cNvCxnSpPr>
            <a:cxnSpLocks/>
            <a:stCxn id="6" idx="1"/>
          </p:cNvCxnSpPr>
          <p:nvPr/>
        </p:nvCxnSpPr>
        <p:spPr>
          <a:xfrm flipH="1">
            <a:off x="5023692" y="1745604"/>
            <a:ext cx="3077510" cy="1129798"/>
          </a:xfrm>
          <a:prstGeom prst="straightConnector1">
            <a:avLst/>
          </a:prstGeom>
          <a:ln w="190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8357A02-B491-B086-7EA2-2EFA4E0B33B9}"/>
              </a:ext>
            </a:extLst>
          </p:cNvPr>
          <p:cNvCxnSpPr/>
          <p:nvPr/>
        </p:nvCxnSpPr>
        <p:spPr>
          <a:xfrm flipH="1">
            <a:off x="8101202" y="1882670"/>
            <a:ext cx="260600" cy="10717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78406FB-A68A-0245-934C-D03308DFD9DB}"/>
              </a:ext>
            </a:extLst>
          </p:cNvPr>
          <p:cNvCxnSpPr>
            <a:stCxn id="7" idx="2"/>
          </p:cNvCxnSpPr>
          <p:nvPr/>
        </p:nvCxnSpPr>
        <p:spPr>
          <a:xfrm>
            <a:off x="4823420" y="3323745"/>
            <a:ext cx="1467211"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D2BC733-BBF6-2725-B19A-269100D31949}"/>
              </a:ext>
            </a:extLst>
          </p:cNvPr>
          <p:cNvCxnSpPr>
            <a:cxnSpLocks/>
            <a:stCxn id="8" idx="2"/>
          </p:cNvCxnSpPr>
          <p:nvPr/>
        </p:nvCxnSpPr>
        <p:spPr>
          <a:xfrm flipH="1">
            <a:off x="6566053" y="3323745"/>
            <a:ext cx="1360470"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54D806D-9E36-3208-002E-8B0BA249CB31}"/>
              </a:ext>
            </a:extLst>
          </p:cNvPr>
          <p:cNvCxnSpPr/>
          <p:nvPr/>
        </p:nvCxnSpPr>
        <p:spPr>
          <a:xfrm flipH="1">
            <a:off x="8580304" y="3126954"/>
            <a:ext cx="169659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40CA54C7-37E1-AF9F-341C-A4B39BFBD808}"/>
              </a:ext>
            </a:extLst>
          </p:cNvPr>
          <p:cNvCxnSpPr/>
          <p:nvPr/>
        </p:nvCxnSpPr>
        <p:spPr>
          <a:xfrm>
            <a:off x="8578467" y="2939724"/>
            <a:ext cx="0" cy="369332"/>
          </a:xfrm>
          <a:prstGeom prst="line">
            <a:avLst/>
          </a:prstGeom>
          <a:ln w="19050"/>
        </p:spPr>
        <p:style>
          <a:lnRef idx="1">
            <a:schemeClr val="dk1"/>
          </a:lnRef>
          <a:fillRef idx="0">
            <a:schemeClr val="dk1"/>
          </a:fillRef>
          <a:effectRef idx="0">
            <a:schemeClr val="dk1"/>
          </a:effectRef>
          <a:fontRef idx="minor">
            <a:schemeClr val="tx1"/>
          </a:fontRef>
        </p:style>
      </p:cxnSp>
      <p:sp>
        <p:nvSpPr>
          <p:cNvPr id="9" name="Multiplication Sign 8">
            <a:extLst>
              <a:ext uri="{FF2B5EF4-FFF2-40B4-BE49-F238E27FC236}">
                <a16:creationId xmlns:a16="http://schemas.microsoft.com/office/drawing/2014/main" id="{BC8CB8A7-A7C6-E985-DE2C-CAB4099B479B}"/>
              </a:ext>
            </a:extLst>
          </p:cNvPr>
          <p:cNvSpPr/>
          <p:nvPr/>
        </p:nvSpPr>
        <p:spPr>
          <a:xfrm>
            <a:off x="6200292" y="3124390"/>
            <a:ext cx="2412694" cy="1751679"/>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00CE3F-339A-51F9-97FA-80DFD0FB27FB}"/>
              </a:ext>
            </a:extLst>
          </p:cNvPr>
          <p:cNvSpPr txBox="1"/>
          <p:nvPr/>
        </p:nvSpPr>
        <p:spPr>
          <a:xfrm>
            <a:off x="10218657" y="2954413"/>
            <a:ext cx="1139734" cy="369332"/>
          </a:xfrm>
          <a:prstGeom prst="rect">
            <a:avLst/>
          </a:prstGeom>
          <a:noFill/>
        </p:spPr>
        <p:txBody>
          <a:bodyPr wrap="square" rtlCol="0">
            <a:spAutoFit/>
          </a:bodyPr>
          <a:lstStyle/>
          <a:p>
            <a:pPr algn="ctr"/>
            <a:r>
              <a:rPr lang="en-US" dirty="0"/>
              <a:t>EMPA</a:t>
            </a:r>
          </a:p>
        </p:txBody>
      </p:sp>
      <p:sp>
        <p:nvSpPr>
          <p:cNvPr id="12" name="TextBox 11">
            <a:extLst>
              <a:ext uri="{FF2B5EF4-FFF2-40B4-BE49-F238E27FC236}">
                <a16:creationId xmlns:a16="http://schemas.microsoft.com/office/drawing/2014/main" id="{9548F307-E060-040F-A3E8-441C52FE6143}"/>
              </a:ext>
            </a:extLst>
          </p:cNvPr>
          <p:cNvSpPr txBox="1"/>
          <p:nvPr/>
        </p:nvSpPr>
        <p:spPr>
          <a:xfrm>
            <a:off x="-75641" y="5885523"/>
            <a:ext cx="8560105" cy="369332"/>
          </a:xfrm>
          <a:prstGeom prst="rect">
            <a:avLst/>
          </a:prstGeom>
          <a:noFill/>
        </p:spPr>
        <p:txBody>
          <a:bodyPr wrap="square" rtlCol="0">
            <a:spAutoFit/>
          </a:bodyPr>
          <a:lstStyle/>
          <a:p>
            <a:pPr algn="ctr"/>
            <a:r>
              <a:rPr lang="en-US" dirty="0">
                <a:highlight>
                  <a:srgbClr val="FFFF00"/>
                </a:highlight>
              </a:rPr>
              <a:t>Note:</a:t>
            </a:r>
            <a:r>
              <a:rPr lang="en-US" dirty="0"/>
              <a:t> Mild sleep phenotype, some sleep fractionation (OX2R KO mouse models)</a:t>
            </a:r>
          </a:p>
        </p:txBody>
      </p:sp>
    </p:spTree>
    <p:extLst>
      <p:ext uri="{BB962C8B-B14F-4D97-AF65-F5344CB8AC3E}">
        <p14:creationId xmlns:p14="http://schemas.microsoft.com/office/powerpoint/2010/main" val="183806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108B-9423-1413-DB5D-10DE8C5CC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E1C5B-4763-D698-4C24-4A251A44911C}"/>
              </a:ext>
            </a:extLst>
          </p:cNvPr>
          <p:cNvSpPr>
            <a:spLocks noGrp="1"/>
          </p:cNvSpPr>
          <p:nvPr>
            <p:ph type="title"/>
          </p:nvPr>
        </p:nvSpPr>
        <p:spPr/>
        <p:txBody>
          <a:bodyPr>
            <a:noAutofit/>
          </a:bodyPr>
          <a:lstStyle/>
          <a:p>
            <a:r>
              <a:rPr lang="en-US" sz="3600" dirty="0"/>
              <a:t>OX administration and blocking in WT settings.</a:t>
            </a:r>
          </a:p>
        </p:txBody>
      </p:sp>
      <p:sp>
        <p:nvSpPr>
          <p:cNvPr id="3" name="Slide Number Placeholder 2">
            <a:extLst>
              <a:ext uri="{FF2B5EF4-FFF2-40B4-BE49-F238E27FC236}">
                <a16:creationId xmlns:a16="http://schemas.microsoft.com/office/drawing/2014/main" id="{CBA171DF-EE4F-E44F-4084-4A3B55279053}"/>
              </a:ext>
            </a:extLst>
          </p:cNvPr>
          <p:cNvSpPr>
            <a:spLocks noGrp="1"/>
          </p:cNvSpPr>
          <p:nvPr>
            <p:ph type="sldNum" sz="quarter" idx="12"/>
          </p:nvPr>
        </p:nvSpPr>
        <p:spPr/>
        <p:txBody>
          <a:bodyPr/>
          <a:lstStyle/>
          <a:p>
            <a:fld id="{16CD4188-9708-4E2C-998E-E5DCA0C86C97}" type="slidenum">
              <a:rPr lang="en-US" smtClean="0"/>
              <a:t>33</a:t>
            </a:fld>
            <a:endParaRPr lang="en-US"/>
          </a:p>
        </p:txBody>
      </p:sp>
      <p:sp>
        <p:nvSpPr>
          <p:cNvPr id="4" name="TextBox 3">
            <a:extLst>
              <a:ext uri="{FF2B5EF4-FFF2-40B4-BE49-F238E27FC236}">
                <a16:creationId xmlns:a16="http://schemas.microsoft.com/office/drawing/2014/main" id="{EEF8EB20-AE57-87D1-C790-360467F9BBF9}"/>
              </a:ext>
            </a:extLst>
          </p:cNvPr>
          <p:cNvSpPr txBox="1"/>
          <p:nvPr/>
        </p:nvSpPr>
        <p:spPr>
          <a:xfrm>
            <a:off x="4001025" y="4973896"/>
            <a:ext cx="5122844" cy="923330"/>
          </a:xfrm>
          <a:prstGeom prst="rect">
            <a:avLst/>
          </a:prstGeom>
          <a:noFill/>
        </p:spPr>
        <p:txBody>
          <a:bodyPr wrap="square" rtlCol="0">
            <a:spAutoFit/>
          </a:bodyPr>
          <a:lstStyle/>
          <a:p>
            <a:pPr algn="ctr"/>
            <a:r>
              <a:rPr lang="en-US" dirty="0"/>
              <a:t>Frequent cataplectic attacks; Fast transition from wake to REM sleep; Sleep fragmentation </a:t>
            </a:r>
          </a:p>
          <a:p>
            <a:pPr algn="ctr"/>
            <a:r>
              <a:rPr lang="en-US" dirty="0"/>
              <a:t>(OXR double KO mouse models)</a:t>
            </a:r>
          </a:p>
        </p:txBody>
      </p:sp>
      <p:sp>
        <p:nvSpPr>
          <p:cNvPr id="5" name="TextBox 4">
            <a:extLst>
              <a:ext uri="{FF2B5EF4-FFF2-40B4-BE49-F238E27FC236}">
                <a16:creationId xmlns:a16="http://schemas.microsoft.com/office/drawing/2014/main" id="{2B7EB8FD-757E-87FA-C0D3-550238391162}"/>
              </a:ext>
            </a:extLst>
          </p:cNvPr>
          <p:cNvSpPr txBox="1"/>
          <p:nvPr/>
        </p:nvSpPr>
        <p:spPr>
          <a:xfrm>
            <a:off x="2214390" y="1560938"/>
            <a:ext cx="2259671" cy="369332"/>
          </a:xfrm>
          <a:prstGeom prst="rect">
            <a:avLst/>
          </a:prstGeom>
          <a:noFill/>
        </p:spPr>
        <p:txBody>
          <a:bodyPr wrap="square" rtlCol="0">
            <a:spAutoFit/>
          </a:bodyPr>
          <a:lstStyle/>
          <a:p>
            <a:pPr algn="ctr"/>
            <a:r>
              <a:rPr lang="en-US" dirty="0">
                <a:solidFill>
                  <a:schemeClr val="accent1">
                    <a:lumMod val="75000"/>
                    <a:lumOff val="25000"/>
                  </a:schemeClr>
                </a:solidFill>
              </a:rPr>
              <a:t>OXA administration</a:t>
            </a:r>
          </a:p>
        </p:txBody>
      </p:sp>
      <p:sp>
        <p:nvSpPr>
          <p:cNvPr id="6" name="TextBox 5">
            <a:extLst>
              <a:ext uri="{FF2B5EF4-FFF2-40B4-BE49-F238E27FC236}">
                <a16:creationId xmlns:a16="http://schemas.microsoft.com/office/drawing/2014/main" id="{585F3F69-C995-4C92-8D25-4BC13DC09C6A}"/>
              </a:ext>
            </a:extLst>
          </p:cNvPr>
          <p:cNvSpPr txBox="1"/>
          <p:nvPr/>
        </p:nvSpPr>
        <p:spPr>
          <a:xfrm>
            <a:off x="8101202" y="1560938"/>
            <a:ext cx="2408890" cy="369332"/>
          </a:xfrm>
          <a:prstGeom prst="rect">
            <a:avLst/>
          </a:prstGeom>
          <a:noFill/>
        </p:spPr>
        <p:txBody>
          <a:bodyPr wrap="square" rtlCol="0">
            <a:spAutoFit/>
          </a:bodyPr>
          <a:lstStyle/>
          <a:p>
            <a:pPr algn="ctr"/>
            <a:r>
              <a:rPr lang="en-US" dirty="0">
                <a:solidFill>
                  <a:schemeClr val="accent5">
                    <a:lumMod val="75000"/>
                  </a:schemeClr>
                </a:solidFill>
              </a:rPr>
              <a:t>OXB administration</a:t>
            </a:r>
          </a:p>
        </p:txBody>
      </p:sp>
      <p:sp>
        <p:nvSpPr>
          <p:cNvPr id="7" name="TextBox 6">
            <a:extLst>
              <a:ext uri="{FF2B5EF4-FFF2-40B4-BE49-F238E27FC236}">
                <a16:creationId xmlns:a16="http://schemas.microsoft.com/office/drawing/2014/main" id="{09A7D2AA-3BDB-1343-5476-366CA5F957AA}"/>
              </a:ext>
            </a:extLst>
          </p:cNvPr>
          <p:cNvSpPr txBox="1"/>
          <p:nvPr/>
        </p:nvSpPr>
        <p:spPr>
          <a:xfrm>
            <a:off x="4012450" y="2954413"/>
            <a:ext cx="1621939" cy="369332"/>
          </a:xfrm>
          <a:prstGeom prst="rect">
            <a:avLst/>
          </a:prstGeom>
          <a:noFill/>
        </p:spPr>
        <p:txBody>
          <a:bodyPr wrap="square" rtlCol="0">
            <a:spAutoFit/>
          </a:bodyPr>
          <a:lstStyle/>
          <a:p>
            <a:pPr algn="ctr"/>
            <a:r>
              <a:rPr lang="en-US" dirty="0"/>
              <a:t>OX1R</a:t>
            </a:r>
          </a:p>
        </p:txBody>
      </p:sp>
      <p:sp>
        <p:nvSpPr>
          <p:cNvPr id="8" name="TextBox 7">
            <a:extLst>
              <a:ext uri="{FF2B5EF4-FFF2-40B4-BE49-F238E27FC236}">
                <a16:creationId xmlns:a16="http://schemas.microsoft.com/office/drawing/2014/main" id="{09996DE5-903D-40F0-C2CB-DDA17069E159}"/>
              </a:ext>
            </a:extLst>
          </p:cNvPr>
          <p:cNvSpPr txBox="1"/>
          <p:nvPr/>
        </p:nvSpPr>
        <p:spPr>
          <a:xfrm>
            <a:off x="7368581" y="2954413"/>
            <a:ext cx="1115883" cy="369332"/>
          </a:xfrm>
          <a:prstGeom prst="rect">
            <a:avLst/>
          </a:prstGeom>
          <a:noFill/>
        </p:spPr>
        <p:txBody>
          <a:bodyPr wrap="square" rtlCol="0">
            <a:spAutoFit/>
          </a:bodyPr>
          <a:lstStyle/>
          <a:p>
            <a:pPr algn="ctr"/>
            <a:r>
              <a:rPr lang="en-US" dirty="0"/>
              <a:t>OX2R</a:t>
            </a:r>
          </a:p>
        </p:txBody>
      </p:sp>
      <p:cxnSp>
        <p:nvCxnSpPr>
          <p:cNvPr id="10" name="Straight Arrow Connector 9">
            <a:extLst>
              <a:ext uri="{FF2B5EF4-FFF2-40B4-BE49-F238E27FC236}">
                <a16:creationId xmlns:a16="http://schemas.microsoft.com/office/drawing/2014/main" id="{28494391-2A73-0D28-EB18-D199082A4831}"/>
              </a:ext>
            </a:extLst>
          </p:cNvPr>
          <p:cNvCxnSpPr>
            <a:cxnSpLocks/>
            <a:endCxn id="7" idx="0"/>
          </p:cNvCxnSpPr>
          <p:nvPr/>
        </p:nvCxnSpPr>
        <p:spPr>
          <a:xfrm>
            <a:off x="4296578" y="1937240"/>
            <a:ext cx="526842" cy="1017173"/>
          </a:xfrm>
          <a:prstGeom prst="straightConnector1">
            <a:avLst/>
          </a:prstGeom>
          <a:ln w="7620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06A1A72-9297-A862-DF76-681E703E3054}"/>
              </a:ext>
            </a:extLst>
          </p:cNvPr>
          <p:cNvCxnSpPr>
            <a:cxnSpLocks/>
            <a:stCxn id="5" idx="3"/>
            <a:endCxn id="8" idx="0"/>
          </p:cNvCxnSpPr>
          <p:nvPr/>
        </p:nvCxnSpPr>
        <p:spPr>
          <a:xfrm>
            <a:off x="4474061" y="1745604"/>
            <a:ext cx="3452462" cy="1208809"/>
          </a:xfrm>
          <a:prstGeom prst="straightConnector1">
            <a:avLst/>
          </a:prstGeom>
          <a:ln w="57150">
            <a:solidFill>
              <a:schemeClr val="accent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F78831D-03EC-3C6C-A5FC-2CA8A81075B9}"/>
              </a:ext>
            </a:extLst>
          </p:cNvPr>
          <p:cNvCxnSpPr>
            <a:cxnSpLocks/>
            <a:stCxn id="6" idx="1"/>
          </p:cNvCxnSpPr>
          <p:nvPr/>
        </p:nvCxnSpPr>
        <p:spPr>
          <a:xfrm flipH="1">
            <a:off x="5023692" y="1745604"/>
            <a:ext cx="3077510" cy="1129798"/>
          </a:xfrm>
          <a:prstGeom prst="straightConnector1">
            <a:avLst/>
          </a:prstGeom>
          <a:ln w="190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1A17166-206C-8023-E56E-4218E5CB6F45}"/>
              </a:ext>
            </a:extLst>
          </p:cNvPr>
          <p:cNvCxnSpPr/>
          <p:nvPr/>
        </p:nvCxnSpPr>
        <p:spPr>
          <a:xfrm flipH="1">
            <a:off x="8101202" y="1882670"/>
            <a:ext cx="260600" cy="10717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B6254FD-8A33-81BC-F537-8CD6F108893F}"/>
              </a:ext>
            </a:extLst>
          </p:cNvPr>
          <p:cNvCxnSpPr>
            <a:stCxn id="7" idx="2"/>
          </p:cNvCxnSpPr>
          <p:nvPr/>
        </p:nvCxnSpPr>
        <p:spPr>
          <a:xfrm>
            <a:off x="4823420" y="3323745"/>
            <a:ext cx="1467211"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DEEB50A-013B-B419-8D02-ACFD5C99B06B}"/>
              </a:ext>
            </a:extLst>
          </p:cNvPr>
          <p:cNvCxnSpPr>
            <a:cxnSpLocks/>
            <a:stCxn id="8" idx="2"/>
          </p:cNvCxnSpPr>
          <p:nvPr/>
        </p:nvCxnSpPr>
        <p:spPr>
          <a:xfrm flipH="1">
            <a:off x="6566053" y="3323745"/>
            <a:ext cx="1360470" cy="1512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Multiplication Sign 15">
            <a:extLst>
              <a:ext uri="{FF2B5EF4-FFF2-40B4-BE49-F238E27FC236}">
                <a16:creationId xmlns:a16="http://schemas.microsoft.com/office/drawing/2014/main" id="{1A36BE42-66C5-04B8-4105-1CC76E0E13EE}"/>
              </a:ext>
            </a:extLst>
          </p:cNvPr>
          <p:cNvSpPr/>
          <p:nvPr/>
        </p:nvSpPr>
        <p:spPr>
          <a:xfrm>
            <a:off x="4407069" y="2849157"/>
            <a:ext cx="824297" cy="579843"/>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58D158F3-99AF-CA58-1AEE-2F4B1481C2B4}"/>
              </a:ext>
            </a:extLst>
          </p:cNvPr>
          <p:cNvSpPr/>
          <p:nvPr/>
        </p:nvSpPr>
        <p:spPr>
          <a:xfrm>
            <a:off x="7478341" y="2801557"/>
            <a:ext cx="824297" cy="579843"/>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6FE34C7-C8F4-700D-B2B4-EFE953E5390B}"/>
              </a:ext>
            </a:extLst>
          </p:cNvPr>
          <p:cNvSpPr txBox="1"/>
          <p:nvPr/>
        </p:nvSpPr>
        <p:spPr>
          <a:xfrm>
            <a:off x="-75641" y="5885523"/>
            <a:ext cx="4372219" cy="369332"/>
          </a:xfrm>
          <a:prstGeom prst="rect">
            <a:avLst/>
          </a:prstGeom>
          <a:noFill/>
        </p:spPr>
        <p:txBody>
          <a:bodyPr wrap="square" rtlCol="0">
            <a:spAutoFit/>
          </a:bodyPr>
          <a:lstStyle/>
          <a:p>
            <a:pPr algn="ctr"/>
            <a:r>
              <a:rPr lang="en-US" dirty="0">
                <a:highlight>
                  <a:srgbClr val="FFFF00"/>
                </a:highlight>
              </a:rPr>
              <a:t>Note:</a:t>
            </a:r>
            <a:r>
              <a:rPr lang="en-US" dirty="0"/>
              <a:t> cognitive phenotypes = unknown</a:t>
            </a:r>
          </a:p>
        </p:txBody>
      </p:sp>
    </p:spTree>
    <p:extLst>
      <p:ext uri="{BB962C8B-B14F-4D97-AF65-F5344CB8AC3E}">
        <p14:creationId xmlns:p14="http://schemas.microsoft.com/office/powerpoint/2010/main" val="2000183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5B812-532A-A975-A581-E37D96632C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2956B-FA2D-59B0-7414-0174BB7177A5}"/>
              </a:ext>
            </a:extLst>
          </p:cNvPr>
          <p:cNvSpPr>
            <a:spLocks noGrp="1"/>
          </p:cNvSpPr>
          <p:nvPr>
            <p:ph type="sldNum" sz="quarter" idx="12"/>
          </p:nvPr>
        </p:nvSpPr>
        <p:spPr/>
        <p:txBody>
          <a:bodyPr/>
          <a:lstStyle/>
          <a:p>
            <a:fld id="{16CD4188-9708-4E2C-998E-E5DCA0C86C97}" type="slidenum">
              <a:rPr lang="en-US" smtClean="0"/>
              <a:t>34</a:t>
            </a:fld>
            <a:endParaRPr lang="en-US"/>
          </a:p>
        </p:txBody>
      </p:sp>
      <p:sp>
        <p:nvSpPr>
          <p:cNvPr id="3" name="TextBox 2">
            <a:extLst>
              <a:ext uri="{FF2B5EF4-FFF2-40B4-BE49-F238E27FC236}">
                <a16:creationId xmlns:a16="http://schemas.microsoft.com/office/drawing/2014/main" id="{5294BC68-EB7E-233C-2AF6-B1583FE4C253}"/>
              </a:ext>
            </a:extLst>
          </p:cNvPr>
          <p:cNvSpPr txBox="1"/>
          <p:nvPr/>
        </p:nvSpPr>
        <p:spPr>
          <a:xfrm>
            <a:off x="2475582" y="2579994"/>
            <a:ext cx="7240836" cy="1323439"/>
          </a:xfrm>
          <a:prstGeom prst="rect">
            <a:avLst/>
          </a:prstGeom>
          <a:noFill/>
        </p:spPr>
        <p:txBody>
          <a:bodyPr wrap="square" rtlCol="0">
            <a:spAutoFit/>
          </a:bodyPr>
          <a:lstStyle/>
          <a:p>
            <a:pPr algn="ctr"/>
            <a:r>
              <a:rPr lang="en-US" sz="4000" dirty="0"/>
              <a:t>How does orexin administration impact AD?</a:t>
            </a:r>
          </a:p>
        </p:txBody>
      </p:sp>
    </p:spTree>
    <p:extLst>
      <p:ext uri="{BB962C8B-B14F-4D97-AF65-F5344CB8AC3E}">
        <p14:creationId xmlns:p14="http://schemas.microsoft.com/office/powerpoint/2010/main" val="210528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4FC9-3EB9-A4E0-D5D5-3480FBCF0628}"/>
              </a:ext>
            </a:extLst>
          </p:cNvPr>
          <p:cNvSpPr>
            <a:spLocks noGrp="1"/>
          </p:cNvSpPr>
          <p:nvPr>
            <p:ph type="title"/>
          </p:nvPr>
        </p:nvSpPr>
        <p:spPr/>
        <p:txBody>
          <a:bodyPr>
            <a:noAutofit/>
          </a:bodyPr>
          <a:lstStyle/>
          <a:p>
            <a:r>
              <a:rPr lang="en-US" sz="2800" dirty="0"/>
              <a:t>OXA ICV aggravates A</a:t>
            </a:r>
            <a:r>
              <a:rPr lang="el-GR" sz="2800" dirty="0"/>
              <a:t>β</a:t>
            </a:r>
            <a:r>
              <a:rPr lang="en-US" sz="2800" dirty="0"/>
              <a:t> and sleep disturbances in Tg2576 mice.</a:t>
            </a:r>
          </a:p>
        </p:txBody>
      </p:sp>
      <p:pic>
        <p:nvPicPr>
          <p:cNvPr id="8" name="Content Placeholder 7" descr="A close-up of several graphs&#10;&#10;Description automatically generated">
            <a:extLst>
              <a:ext uri="{FF2B5EF4-FFF2-40B4-BE49-F238E27FC236}">
                <a16:creationId xmlns:a16="http://schemas.microsoft.com/office/drawing/2014/main" id="{76FE6913-C8D7-BB70-86F3-80ACF6CCAC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3337"/>
          <a:stretch/>
        </p:blipFill>
        <p:spPr>
          <a:xfrm>
            <a:off x="2056771" y="1078549"/>
            <a:ext cx="3649967" cy="5186801"/>
          </a:xfrm>
        </p:spPr>
      </p:pic>
      <p:sp>
        <p:nvSpPr>
          <p:cNvPr id="4" name="Slide Number Placeholder 3">
            <a:extLst>
              <a:ext uri="{FF2B5EF4-FFF2-40B4-BE49-F238E27FC236}">
                <a16:creationId xmlns:a16="http://schemas.microsoft.com/office/drawing/2014/main" id="{196F7E41-899D-0770-C57A-D12DCAB73EE4}"/>
              </a:ext>
            </a:extLst>
          </p:cNvPr>
          <p:cNvSpPr>
            <a:spLocks noGrp="1"/>
          </p:cNvSpPr>
          <p:nvPr>
            <p:ph type="sldNum" sz="quarter" idx="12"/>
          </p:nvPr>
        </p:nvSpPr>
        <p:spPr/>
        <p:txBody>
          <a:bodyPr/>
          <a:lstStyle/>
          <a:p>
            <a:fld id="{16CD4188-9708-4E2C-998E-E5DCA0C86C97}" type="slidenum">
              <a:rPr lang="en-US" smtClean="0"/>
              <a:t>35</a:t>
            </a:fld>
            <a:endParaRPr lang="en-US"/>
          </a:p>
        </p:txBody>
      </p:sp>
      <p:pic>
        <p:nvPicPr>
          <p:cNvPr id="3" name="Picture 2">
            <a:extLst>
              <a:ext uri="{FF2B5EF4-FFF2-40B4-BE49-F238E27FC236}">
                <a16:creationId xmlns:a16="http://schemas.microsoft.com/office/drawing/2014/main" id="{CDC8C3FB-60D6-E43C-3505-7799A76F8C25}"/>
              </a:ext>
            </a:extLst>
          </p:cNvPr>
          <p:cNvPicPr>
            <a:picLocks noChangeAspect="1"/>
          </p:cNvPicPr>
          <p:nvPr/>
        </p:nvPicPr>
        <p:blipFill>
          <a:blip r:embed="rId3"/>
          <a:stretch>
            <a:fillRect/>
          </a:stretch>
        </p:blipFill>
        <p:spPr>
          <a:xfrm>
            <a:off x="6882262" y="1250307"/>
            <a:ext cx="3965221" cy="4357386"/>
          </a:xfrm>
          <a:prstGeom prst="rect">
            <a:avLst/>
          </a:prstGeom>
        </p:spPr>
      </p:pic>
      <p:sp>
        <p:nvSpPr>
          <p:cNvPr id="5" name="TextBox 4">
            <a:extLst>
              <a:ext uri="{FF2B5EF4-FFF2-40B4-BE49-F238E27FC236}">
                <a16:creationId xmlns:a16="http://schemas.microsoft.com/office/drawing/2014/main" id="{F70A22C5-ECC2-92E8-A86A-57563B8FFE44}"/>
              </a:ext>
            </a:extLst>
          </p:cNvPr>
          <p:cNvSpPr txBox="1"/>
          <p:nvPr/>
        </p:nvSpPr>
        <p:spPr>
          <a:xfrm>
            <a:off x="6522970" y="5607693"/>
            <a:ext cx="4689513" cy="369332"/>
          </a:xfrm>
          <a:prstGeom prst="rect">
            <a:avLst/>
          </a:prstGeom>
          <a:noFill/>
        </p:spPr>
        <p:txBody>
          <a:bodyPr wrap="square" rtlCol="0">
            <a:spAutoFit/>
          </a:bodyPr>
          <a:lstStyle/>
          <a:p>
            <a:pPr algn="ctr"/>
            <a:r>
              <a:rPr lang="en-US" dirty="0"/>
              <a:t>Intracerebroventricular administration (ICV)</a:t>
            </a:r>
          </a:p>
        </p:txBody>
      </p:sp>
      <p:sp>
        <p:nvSpPr>
          <p:cNvPr id="6" name="TextBox 5">
            <a:extLst>
              <a:ext uri="{FF2B5EF4-FFF2-40B4-BE49-F238E27FC236}">
                <a16:creationId xmlns:a16="http://schemas.microsoft.com/office/drawing/2014/main" id="{F0163BC8-C2EA-58E8-68FD-C4816E5531B6}"/>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Kang </a:t>
            </a:r>
            <a:r>
              <a:rPr lang="en-US" sz="1200" i="1" dirty="0">
                <a:solidFill>
                  <a:schemeClr val="bg1"/>
                </a:solidFill>
              </a:rPr>
              <a:t>et al., Science </a:t>
            </a:r>
            <a:r>
              <a:rPr lang="en-US" sz="1200" dirty="0">
                <a:solidFill>
                  <a:schemeClr val="bg1"/>
                </a:solidFill>
              </a:rPr>
              <a:t>(2009)</a:t>
            </a:r>
          </a:p>
        </p:txBody>
      </p:sp>
    </p:spTree>
    <p:extLst>
      <p:ext uri="{BB962C8B-B14F-4D97-AF65-F5344CB8AC3E}">
        <p14:creationId xmlns:p14="http://schemas.microsoft.com/office/powerpoint/2010/main" val="2219350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4A84-6119-6C24-BF7B-E29B671803B8}"/>
              </a:ext>
            </a:extLst>
          </p:cNvPr>
          <p:cNvSpPr>
            <a:spLocks noGrp="1"/>
          </p:cNvSpPr>
          <p:nvPr>
            <p:ph type="title"/>
          </p:nvPr>
        </p:nvSpPr>
        <p:spPr/>
        <p:txBody>
          <a:bodyPr>
            <a:noAutofit/>
          </a:bodyPr>
          <a:lstStyle/>
          <a:p>
            <a:r>
              <a:rPr lang="en-US" sz="2800" dirty="0"/>
              <a:t>OXA intranasal increased A</a:t>
            </a:r>
            <a:r>
              <a:rPr lang="el-GR" sz="2800" dirty="0"/>
              <a:t>β</a:t>
            </a:r>
            <a:r>
              <a:rPr lang="en-US" sz="2800" dirty="0"/>
              <a:t> deposition in the brains of 3xTg-AD mice.</a:t>
            </a:r>
          </a:p>
        </p:txBody>
      </p:sp>
      <p:sp>
        <p:nvSpPr>
          <p:cNvPr id="3" name="Content Placeholder 2">
            <a:extLst>
              <a:ext uri="{FF2B5EF4-FFF2-40B4-BE49-F238E27FC236}">
                <a16:creationId xmlns:a16="http://schemas.microsoft.com/office/drawing/2014/main" id="{2917F966-9BFB-B08F-DCA1-5B2A82E77F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1632D5D-6378-A3FC-C4B4-4B6C90009D93}"/>
              </a:ext>
            </a:extLst>
          </p:cNvPr>
          <p:cNvSpPr>
            <a:spLocks noGrp="1"/>
          </p:cNvSpPr>
          <p:nvPr>
            <p:ph type="sldNum" sz="quarter" idx="12"/>
          </p:nvPr>
        </p:nvSpPr>
        <p:spPr/>
        <p:txBody>
          <a:bodyPr/>
          <a:lstStyle/>
          <a:p>
            <a:fld id="{16CD4188-9708-4E2C-998E-E5DCA0C86C97}" type="slidenum">
              <a:rPr lang="en-US" smtClean="0"/>
              <a:t>36</a:t>
            </a:fld>
            <a:endParaRPr lang="en-US"/>
          </a:p>
        </p:txBody>
      </p:sp>
      <p:pic>
        <p:nvPicPr>
          <p:cNvPr id="12290"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D9F6280A-2583-5836-3144-526702CF4C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9445"/>
          <a:stretch/>
        </p:blipFill>
        <p:spPr bwMode="auto">
          <a:xfrm>
            <a:off x="1363711" y="1236617"/>
            <a:ext cx="9464578" cy="478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0172A3-031B-78C0-68F0-660B417B6F67}"/>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Tree>
    <p:extLst>
      <p:ext uri="{BB962C8B-B14F-4D97-AF65-F5344CB8AC3E}">
        <p14:creationId xmlns:p14="http://schemas.microsoft.com/office/powerpoint/2010/main" val="404871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6B90-DF9B-A3E7-A67B-6A2E94EE4311}"/>
              </a:ext>
            </a:extLst>
          </p:cNvPr>
          <p:cNvSpPr>
            <a:spLocks noGrp="1"/>
          </p:cNvSpPr>
          <p:nvPr>
            <p:ph type="title"/>
          </p:nvPr>
        </p:nvSpPr>
        <p:spPr/>
        <p:txBody>
          <a:bodyPr>
            <a:noAutofit/>
          </a:bodyPr>
          <a:lstStyle/>
          <a:p>
            <a:r>
              <a:rPr lang="en-US" sz="2800" dirty="0"/>
              <a:t>OXA intranasal increased p-Tau in the hippocampus of 3xTg-AD mice.</a:t>
            </a:r>
          </a:p>
        </p:txBody>
      </p:sp>
      <p:sp>
        <p:nvSpPr>
          <p:cNvPr id="3" name="Content Placeholder 2">
            <a:extLst>
              <a:ext uri="{FF2B5EF4-FFF2-40B4-BE49-F238E27FC236}">
                <a16:creationId xmlns:a16="http://schemas.microsoft.com/office/drawing/2014/main" id="{81F216BC-1BC4-C9E6-00A3-71488428B9F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8A2DF7B-908E-7AF4-7893-0DDA9419B0D1}"/>
              </a:ext>
            </a:extLst>
          </p:cNvPr>
          <p:cNvSpPr>
            <a:spLocks noGrp="1"/>
          </p:cNvSpPr>
          <p:nvPr>
            <p:ph type="sldNum" sz="quarter" idx="12"/>
          </p:nvPr>
        </p:nvSpPr>
        <p:spPr/>
        <p:txBody>
          <a:bodyPr/>
          <a:lstStyle/>
          <a:p>
            <a:fld id="{16CD4188-9708-4E2C-998E-E5DCA0C86C97}" type="slidenum">
              <a:rPr lang="en-US" smtClean="0"/>
              <a:t>37</a:t>
            </a:fld>
            <a:endParaRPr lang="en-US"/>
          </a:p>
        </p:txBody>
      </p:sp>
      <p:pic>
        <p:nvPicPr>
          <p:cNvPr id="14338"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C96C04EE-4545-7F0B-D372-4DBAF82BBA0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719" r="53982" b="46185"/>
          <a:stretch/>
        </p:blipFill>
        <p:spPr bwMode="auto">
          <a:xfrm>
            <a:off x="3144149" y="1434887"/>
            <a:ext cx="6286289" cy="42359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D09F74-008F-977F-D224-04D31F8D912F}"/>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Tree>
    <p:extLst>
      <p:ext uri="{BB962C8B-B14F-4D97-AF65-F5344CB8AC3E}">
        <p14:creationId xmlns:p14="http://schemas.microsoft.com/office/powerpoint/2010/main" val="357059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88CC-0396-274A-20BA-11C62D6FD446}"/>
              </a:ext>
            </a:extLst>
          </p:cNvPr>
          <p:cNvSpPr>
            <a:spLocks noGrp="1"/>
          </p:cNvSpPr>
          <p:nvPr>
            <p:ph type="title"/>
          </p:nvPr>
        </p:nvSpPr>
        <p:spPr/>
        <p:txBody>
          <a:bodyPr>
            <a:noAutofit/>
          </a:bodyPr>
          <a:lstStyle/>
          <a:p>
            <a:r>
              <a:rPr lang="en-US" sz="2800" dirty="0"/>
              <a:t>OXA intranasal impacted the expression of BACE1 and NEP in the hippocampus of 3xTg-AD mice.</a:t>
            </a:r>
          </a:p>
        </p:txBody>
      </p:sp>
      <p:sp>
        <p:nvSpPr>
          <p:cNvPr id="3" name="Content Placeholder 2">
            <a:extLst>
              <a:ext uri="{FF2B5EF4-FFF2-40B4-BE49-F238E27FC236}">
                <a16:creationId xmlns:a16="http://schemas.microsoft.com/office/drawing/2014/main" id="{8EB17658-BC5C-3E9E-8BBE-9FC04DF886AF}"/>
              </a:ext>
            </a:extLst>
          </p:cNvPr>
          <p:cNvSpPr>
            <a:spLocks noGrp="1"/>
          </p:cNvSpPr>
          <p:nvPr>
            <p:ph idx="1"/>
          </p:nvPr>
        </p:nvSpPr>
        <p:spPr/>
        <p:txBody>
          <a:bodyPr/>
          <a:lstStyle/>
          <a:p>
            <a:r>
              <a:rPr lang="en-US" dirty="0"/>
              <a:t>BACE1 = Beta-secretase 1</a:t>
            </a:r>
          </a:p>
          <a:p>
            <a:r>
              <a:rPr lang="en-US" dirty="0"/>
              <a:t>NEP = Neprilysin</a:t>
            </a:r>
          </a:p>
        </p:txBody>
      </p:sp>
      <p:sp>
        <p:nvSpPr>
          <p:cNvPr id="4" name="Slide Number Placeholder 3">
            <a:extLst>
              <a:ext uri="{FF2B5EF4-FFF2-40B4-BE49-F238E27FC236}">
                <a16:creationId xmlns:a16="http://schemas.microsoft.com/office/drawing/2014/main" id="{F53E3F59-1D81-B780-F0D2-44B595F3C933}"/>
              </a:ext>
            </a:extLst>
          </p:cNvPr>
          <p:cNvSpPr>
            <a:spLocks noGrp="1"/>
          </p:cNvSpPr>
          <p:nvPr>
            <p:ph type="sldNum" sz="quarter" idx="12"/>
          </p:nvPr>
        </p:nvSpPr>
        <p:spPr/>
        <p:txBody>
          <a:bodyPr/>
          <a:lstStyle/>
          <a:p>
            <a:fld id="{16CD4188-9708-4E2C-998E-E5DCA0C86C97}" type="slidenum">
              <a:rPr lang="en-US" smtClean="0"/>
              <a:t>38</a:t>
            </a:fld>
            <a:endParaRPr lang="en-US"/>
          </a:p>
        </p:txBody>
      </p:sp>
      <p:pic>
        <p:nvPicPr>
          <p:cNvPr id="13314"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51010F47-C58A-9082-EF0A-91AD98A077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032"/>
          <a:stretch/>
        </p:blipFill>
        <p:spPr bwMode="auto">
          <a:xfrm>
            <a:off x="1183005" y="2305137"/>
            <a:ext cx="9886950" cy="3563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0D168D-B2A8-740E-FDF7-A90FBA754818}"/>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Tree>
    <p:extLst>
      <p:ext uri="{BB962C8B-B14F-4D97-AF65-F5344CB8AC3E}">
        <p14:creationId xmlns:p14="http://schemas.microsoft.com/office/powerpoint/2010/main" val="2768657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7AFF-8122-47D5-B304-B1A86901A43E}"/>
              </a:ext>
            </a:extLst>
          </p:cNvPr>
          <p:cNvSpPr>
            <a:spLocks noGrp="1"/>
          </p:cNvSpPr>
          <p:nvPr>
            <p:ph type="title"/>
          </p:nvPr>
        </p:nvSpPr>
        <p:spPr/>
        <p:txBody>
          <a:bodyPr>
            <a:noAutofit/>
          </a:bodyPr>
          <a:lstStyle/>
          <a:p>
            <a:r>
              <a:rPr lang="en-US" sz="2800" dirty="0"/>
              <a:t>OXA intranasal damaged hippocampal LTP in 3xTg-AD mice.</a:t>
            </a:r>
          </a:p>
        </p:txBody>
      </p:sp>
      <p:sp>
        <p:nvSpPr>
          <p:cNvPr id="3" name="Content Placeholder 2">
            <a:extLst>
              <a:ext uri="{FF2B5EF4-FFF2-40B4-BE49-F238E27FC236}">
                <a16:creationId xmlns:a16="http://schemas.microsoft.com/office/drawing/2014/main" id="{08128582-6A0F-5CBE-B616-B1462805EAC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4C09C88-75DE-2DAA-7FC5-706B9EBFB1B4}"/>
              </a:ext>
            </a:extLst>
          </p:cNvPr>
          <p:cNvSpPr>
            <a:spLocks noGrp="1"/>
          </p:cNvSpPr>
          <p:nvPr>
            <p:ph type="sldNum" sz="quarter" idx="12"/>
          </p:nvPr>
        </p:nvSpPr>
        <p:spPr/>
        <p:txBody>
          <a:bodyPr/>
          <a:lstStyle/>
          <a:p>
            <a:fld id="{16CD4188-9708-4E2C-998E-E5DCA0C86C97}" type="slidenum">
              <a:rPr lang="en-US" smtClean="0"/>
              <a:t>39</a:t>
            </a:fld>
            <a:endParaRPr lang="en-US"/>
          </a:p>
        </p:txBody>
      </p:sp>
      <p:pic>
        <p:nvPicPr>
          <p:cNvPr id="11266"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C14D69A2-5A8C-6F92-9916-F798253BB4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700" r="53226" b="25693"/>
          <a:stretch/>
        </p:blipFill>
        <p:spPr bwMode="auto">
          <a:xfrm>
            <a:off x="3342609" y="1421996"/>
            <a:ext cx="5506781" cy="4261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5D6475-ABBE-1DB4-9737-95FF2C51DA9A}"/>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
        <p:nvSpPr>
          <p:cNvPr id="6" name="TextBox 5">
            <a:extLst>
              <a:ext uri="{FF2B5EF4-FFF2-40B4-BE49-F238E27FC236}">
                <a16:creationId xmlns:a16="http://schemas.microsoft.com/office/drawing/2014/main" id="{1EF6D3A2-177E-E17A-36AF-5F5D7F24D2F7}"/>
              </a:ext>
            </a:extLst>
          </p:cNvPr>
          <p:cNvSpPr txBox="1"/>
          <p:nvPr/>
        </p:nvSpPr>
        <p:spPr>
          <a:xfrm>
            <a:off x="3342609" y="5545215"/>
            <a:ext cx="67625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5019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4976-49A8-3DF4-9925-E9D16BCF56EF}"/>
              </a:ext>
            </a:extLst>
          </p:cNvPr>
          <p:cNvSpPr>
            <a:spLocks noGrp="1"/>
          </p:cNvSpPr>
          <p:nvPr>
            <p:ph type="title"/>
          </p:nvPr>
        </p:nvSpPr>
        <p:spPr/>
        <p:txBody>
          <a:bodyPr/>
          <a:lstStyle/>
          <a:p>
            <a:r>
              <a:rPr lang="en-US" dirty="0"/>
              <a:t>Amyloid-beta (A</a:t>
            </a:r>
            <a:r>
              <a:rPr lang="el-GR" dirty="0"/>
              <a:t>β</a:t>
            </a:r>
            <a:r>
              <a:rPr lang="en-US" dirty="0"/>
              <a:t>) Processing</a:t>
            </a:r>
          </a:p>
        </p:txBody>
      </p:sp>
      <p:sp>
        <p:nvSpPr>
          <p:cNvPr id="4" name="Slide Number Placeholder 3">
            <a:extLst>
              <a:ext uri="{FF2B5EF4-FFF2-40B4-BE49-F238E27FC236}">
                <a16:creationId xmlns:a16="http://schemas.microsoft.com/office/drawing/2014/main" id="{4DAE3E1E-C779-CC89-F38D-81675635A2C5}"/>
              </a:ext>
            </a:extLst>
          </p:cNvPr>
          <p:cNvSpPr>
            <a:spLocks noGrp="1"/>
          </p:cNvSpPr>
          <p:nvPr>
            <p:ph type="sldNum" sz="quarter" idx="12"/>
          </p:nvPr>
        </p:nvSpPr>
        <p:spPr/>
        <p:txBody>
          <a:bodyPr/>
          <a:lstStyle/>
          <a:p>
            <a:fld id="{16CD4188-9708-4E2C-998E-E5DCA0C86C97}" type="slidenum">
              <a:rPr lang="en-US" smtClean="0"/>
              <a:t>4</a:t>
            </a:fld>
            <a:endParaRPr lang="en-US"/>
          </a:p>
        </p:txBody>
      </p:sp>
      <p:pic>
        <p:nvPicPr>
          <p:cNvPr id="6" name="Picture 5">
            <a:extLst>
              <a:ext uri="{FF2B5EF4-FFF2-40B4-BE49-F238E27FC236}">
                <a16:creationId xmlns:a16="http://schemas.microsoft.com/office/drawing/2014/main" id="{07F7F695-7096-1291-53DA-85070DA34EE6}"/>
              </a:ext>
            </a:extLst>
          </p:cNvPr>
          <p:cNvPicPr>
            <a:picLocks noChangeAspect="1"/>
          </p:cNvPicPr>
          <p:nvPr/>
        </p:nvPicPr>
        <p:blipFill>
          <a:blip r:embed="rId2"/>
          <a:stretch>
            <a:fillRect/>
          </a:stretch>
        </p:blipFill>
        <p:spPr>
          <a:xfrm>
            <a:off x="4134575" y="1306964"/>
            <a:ext cx="7480628" cy="4891181"/>
          </a:xfrm>
          <a:prstGeom prst="rect">
            <a:avLst/>
          </a:prstGeom>
        </p:spPr>
      </p:pic>
      <p:sp>
        <p:nvSpPr>
          <p:cNvPr id="7" name="TextBox 6">
            <a:extLst>
              <a:ext uri="{FF2B5EF4-FFF2-40B4-BE49-F238E27FC236}">
                <a16:creationId xmlns:a16="http://schemas.microsoft.com/office/drawing/2014/main" id="{D2122E28-5030-5BAA-094F-D52B18E30654}"/>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Muller </a:t>
            </a:r>
            <a:r>
              <a:rPr lang="en-US" sz="1200" i="1" dirty="0">
                <a:solidFill>
                  <a:schemeClr val="bg1"/>
                </a:solidFill>
              </a:rPr>
              <a:t>et al., Nature Reviews, Neuroscience </a:t>
            </a:r>
            <a:r>
              <a:rPr lang="en-US" sz="1200" dirty="0">
                <a:solidFill>
                  <a:schemeClr val="bg1"/>
                </a:solidFill>
              </a:rPr>
              <a:t>(2017); APP = amyloid precursor protein</a:t>
            </a:r>
          </a:p>
        </p:txBody>
      </p:sp>
      <p:sp>
        <p:nvSpPr>
          <p:cNvPr id="9" name="Content Placeholder 8">
            <a:extLst>
              <a:ext uri="{FF2B5EF4-FFF2-40B4-BE49-F238E27FC236}">
                <a16:creationId xmlns:a16="http://schemas.microsoft.com/office/drawing/2014/main" id="{E2C041F5-7EEA-89BD-BBD2-9CF11B4A23C6}"/>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A7E553A7-5668-B8B2-2BD7-151F0CA64BD7}"/>
              </a:ext>
            </a:extLst>
          </p:cNvPr>
          <p:cNvPicPr>
            <a:picLocks noChangeAspect="1"/>
          </p:cNvPicPr>
          <p:nvPr/>
        </p:nvPicPr>
        <p:blipFill>
          <a:blip r:embed="rId3"/>
          <a:stretch>
            <a:fillRect/>
          </a:stretch>
        </p:blipFill>
        <p:spPr>
          <a:xfrm>
            <a:off x="576797" y="2337266"/>
            <a:ext cx="3446198" cy="2183468"/>
          </a:xfrm>
          <a:prstGeom prst="rect">
            <a:avLst/>
          </a:prstGeom>
        </p:spPr>
      </p:pic>
      <p:sp>
        <p:nvSpPr>
          <p:cNvPr id="3" name="TextBox 2">
            <a:extLst>
              <a:ext uri="{FF2B5EF4-FFF2-40B4-BE49-F238E27FC236}">
                <a16:creationId xmlns:a16="http://schemas.microsoft.com/office/drawing/2014/main" id="{032BF522-033D-E642-5263-96297A7A4239}"/>
              </a:ext>
            </a:extLst>
          </p:cNvPr>
          <p:cNvSpPr txBox="1"/>
          <p:nvPr/>
        </p:nvSpPr>
        <p:spPr>
          <a:xfrm>
            <a:off x="7182997" y="1980641"/>
            <a:ext cx="705080" cy="369332"/>
          </a:xfrm>
          <a:prstGeom prst="rect">
            <a:avLst/>
          </a:prstGeom>
          <a:noFill/>
        </p:spPr>
        <p:txBody>
          <a:bodyPr wrap="square" rtlCol="0">
            <a:spAutoFit/>
          </a:bodyPr>
          <a:lstStyle/>
          <a:p>
            <a:r>
              <a:rPr lang="en-US" b="1" dirty="0"/>
              <a:t>APP</a:t>
            </a:r>
          </a:p>
        </p:txBody>
      </p:sp>
    </p:spTree>
    <p:extLst>
      <p:ext uri="{BB962C8B-B14F-4D97-AF65-F5344CB8AC3E}">
        <p14:creationId xmlns:p14="http://schemas.microsoft.com/office/powerpoint/2010/main" val="42391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FAE9-C1A0-96F3-50B5-86686143392C}"/>
              </a:ext>
            </a:extLst>
          </p:cNvPr>
          <p:cNvSpPr>
            <a:spLocks noGrp="1"/>
          </p:cNvSpPr>
          <p:nvPr>
            <p:ph type="title"/>
          </p:nvPr>
        </p:nvSpPr>
        <p:spPr/>
        <p:txBody>
          <a:bodyPr>
            <a:noAutofit/>
          </a:bodyPr>
          <a:lstStyle/>
          <a:p>
            <a:r>
              <a:rPr lang="en-US" sz="2800" dirty="0"/>
              <a:t>OXA intranasal aggravates cognitive decline in 3xTg-AD mice</a:t>
            </a:r>
          </a:p>
        </p:txBody>
      </p:sp>
      <p:sp>
        <p:nvSpPr>
          <p:cNvPr id="3" name="Content Placeholder 2">
            <a:extLst>
              <a:ext uri="{FF2B5EF4-FFF2-40B4-BE49-F238E27FC236}">
                <a16:creationId xmlns:a16="http://schemas.microsoft.com/office/drawing/2014/main" id="{C74374F9-1E50-BA28-645C-A950E952061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C41A9D4-9B47-3AC5-9D71-B9CC8D13ECDA}"/>
              </a:ext>
            </a:extLst>
          </p:cNvPr>
          <p:cNvSpPr>
            <a:spLocks noGrp="1"/>
          </p:cNvSpPr>
          <p:nvPr>
            <p:ph type="sldNum" sz="quarter" idx="12"/>
          </p:nvPr>
        </p:nvSpPr>
        <p:spPr/>
        <p:txBody>
          <a:bodyPr/>
          <a:lstStyle/>
          <a:p>
            <a:fld id="{16CD4188-9708-4E2C-998E-E5DCA0C86C97}" type="slidenum">
              <a:rPr lang="en-US" smtClean="0"/>
              <a:t>40</a:t>
            </a:fld>
            <a:endParaRPr lang="en-US"/>
          </a:p>
        </p:txBody>
      </p:sp>
      <p:pic>
        <p:nvPicPr>
          <p:cNvPr id="10244" name="Picture 4"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DF4468FD-D167-825C-7AD8-39AF21E16B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158"/>
          <a:stretch/>
        </p:blipFill>
        <p:spPr bwMode="auto">
          <a:xfrm>
            <a:off x="955843" y="1824015"/>
            <a:ext cx="10341274" cy="36730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01DFE3-849D-4950-4146-C9EBE0857F2A}"/>
              </a:ext>
            </a:extLst>
          </p:cNvPr>
          <p:cNvSpPr txBox="1"/>
          <p:nvPr/>
        </p:nvSpPr>
        <p:spPr>
          <a:xfrm>
            <a:off x="5788352" y="4562807"/>
            <a:ext cx="676255"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BDC2F5-90D4-02F6-23F3-212B0F14CDFC}"/>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Tree>
    <p:extLst>
      <p:ext uri="{BB962C8B-B14F-4D97-AF65-F5344CB8AC3E}">
        <p14:creationId xmlns:p14="http://schemas.microsoft.com/office/powerpoint/2010/main" val="2775836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D0FC-3D5C-EF94-649C-127DF6B06373}"/>
              </a:ext>
            </a:extLst>
          </p:cNvPr>
          <p:cNvSpPr>
            <a:spLocks noGrp="1"/>
          </p:cNvSpPr>
          <p:nvPr>
            <p:ph type="title"/>
          </p:nvPr>
        </p:nvSpPr>
        <p:spPr/>
        <p:txBody>
          <a:bodyPr>
            <a:noAutofit/>
          </a:bodyPr>
          <a:lstStyle/>
          <a:p>
            <a:r>
              <a:rPr lang="en-US" sz="2800" dirty="0"/>
              <a:t>OXA intranasal aggravated the circadian locomotor disturbance in 3xTg-AD mice.</a:t>
            </a:r>
          </a:p>
        </p:txBody>
      </p:sp>
      <p:sp>
        <p:nvSpPr>
          <p:cNvPr id="3" name="Content Placeholder 2">
            <a:extLst>
              <a:ext uri="{FF2B5EF4-FFF2-40B4-BE49-F238E27FC236}">
                <a16:creationId xmlns:a16="http://schemas.microsoft.com/office/drawing/2014/main" id="{4ED651C6-ABD0-C159-1342-EAB165340D1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42F553B-06F5-EA34-4376-F635CB1F7124}"/>
              </a:ext>
            </a:extLst>
          </p:cNvPr>
          <p:cNvSpPr>
            <a:spLocks noGrp="1"/>
          </p:cNvSpPr>
          <p:nvPr>
            <p:ph type="sldNum" sz="quarter" idx="12"/>
          </p:nvPr>
        </p:nvSpPr>
        <p:spPr/>
        <p:txBody>
          <a:bodyPr/>
          <a:lstStyle/>
          <a:p>
            <a:fld id="{16CD4188-9708-4E2C-998E-E5DCA0C86C97}" type="slidenum">
              <a:rPr lang="en-US" smtClean="0"/>
              <a:t>41</a:t>
            </a:fld>
            <a:endParaRPr lang="en-US"/>
          </a:p>
        </p:txBody>
      </p:sp>
      <p:pic>
        <p:nvPicPr>
          <p:cNvPr id="15362"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C8476B86-29CB-DEBB-1000-342062E9B2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b="71245"/>
          <a:stretch/>
        </p:blipFill>
        <p:spPr bwMode="auto">
          <a:xfrm>
            <a:off x="2691857" y="1282682"/>
            <a:ext cx="6808285" cy="2440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ull size image for 'Orexin-A aggravates cognitive deficits in 3xTg-AD mice by exacerbating synaptic plasticity impairment and affecting amyloid β metabolism'">
            <a:extLst>
              <a:ext uri="{FF2B5EF4-FFF2-40B4-BE49-F238E27FC236}">
                <a16:creationId xmlns:a16="http://schemas.microsoft.com/office/drawing/2014/main" id="{8DD067FA-85A0-0E89-938E-F201F7B6E27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484" b="71245"/>
          <a:stretch/>
        </p:blipFill>
        <p:spPr bwMode="auto">
          <a:xfrm>
            <a:off x="2873781" y="3768840"/>
            <a:ext cx="6742399" cy="2440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0C804-8B90-C75F-29A7-177EC4140AB4}"/>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Li </a:t>
            </a:r>
            <a:r>
              <a:rPr lang="en-US" sz="1200" i="1" dirty="0">
                <a:solidFill>
                  <a:schemeClr val="bg1"/>
                </a:solidFill>
              </a:rPr>
              <a:t>et al., Neurobiology of Aging </a:t>
            </a:r>
            <a:r>
              <a:rPr lang="en-US" sz="1200" dirty="0">
                <a:solidFill>
                  <a:schemeClr val="bg1"/>
                </a:solidFill>
              </a:rPr>
              <a:t>(2023)</a:t>
            </a:r>
          </a:p>
        </p:txBody>
      </p:sp>
    </p:spTree>
    <p:extLst>
      <p:ext uri="{BB962C8B-B14F-4D97-AF65-F5344CB8AC3E}">
        <p14:creationId xmlns:p14="http://schemas.microsoft.com/office/powerpoint/2010/main" val="73602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27E2-D089-0EDC-D756-101C040445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C3C05-A67D-F9BB-4794-EBE118F1D8E9}"/>
              </a:ext>
            </a:extLst>
          </p:cNvPr>
          <p:cNvSpPr>
            <a:spLocks noGrp="1"/>
          </p:cNvSpPr>
          <p:nvPr>
            <p:ph type="sldNum" sz="quarter" idx="12"/>
          </p:nvPr>
        </p:nvSpPr>
        <p:spPr/>
        <p:txBody>
          <a:bodyPr/>
          <a:lstStyle/>
          <a:p>
            <a:fld id="{16CD4188-9708-4E2C-998E-E5DCA0C86C97}" type="slidenum">
              <a:rPr lang="en-US" smtClean="0"/>
              <a:t>42</a:t>
            </a:fld>
            <a:endParaRPr lang="en-US"/>
          </a:p>
        </p:txBody>
      </p:sp>
      <p:sp>
        <p:nvSpPr>
          <p:cNvPr id="3" name="TextBox 2">
            <a:extLst>
              <a:ext uri="{FF2B5EF4-FFF2-40B4-BE49-F238E27FC236}">
                <a16:creationId xmlns:a16="http://schemas.microsoft.com/office/drawing/2014/main" id="{2C8EF84C-91CA-1087-DB32-9BBD45154BF8}"/>
              </a:ext>
            </a:extLst>
          </p:cNvPr>
          <p:cNvSpPr txBox="1"/>
          <p:nvPr/>
        </p:nvSpPr>
        <p:spPr>
          <a:xfrm>
            <a:off x="2475582" y="2579994"/>
            <a:ext cx="7240836" cy="1323439"/>
          </a:xfrm>
          <a:prstGeom prst="rect">
            <a:avLst/>
          </a:prstGeom>
          <a:noFill/>
        </p:spPr>
        <p:txBody>
          <a:bodyPr wrap="square" rtlCol="0">
            <a:spAutoFit/>
          </a:bodyPr>
          <a:lstStyle/>
          <a:p>
            <a:pPr algn="ctr"/>
            <a:r>
              <a:rPr lang="en-US" sz="4000" dirty="0"/>
              <a:t>How does orexin blockage impact AD?</a:t>
            </a:r>
          </a:p>
        </p:txBody>
      </p:sp>
    </p:spTree>
    <p:extLst>
      <p:ext uri="{BB962C8B-B14F-4D97-AF65-F5344CB8AC3E}">
        <p14:creationId xmlns:p14="http://schemas.microsoft.com/office/powerpoint/2010/main" val="2020341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359A-4B4B-1E1B-D170-B90EE1D2EF5C}"/>
              </a:ext>
            </a:extLst>
          </p:cNvPr>
          <p:cNvSpPr>
            <a:spLocks noGrp="1"/>
          </p:cNvSpPr>
          <p:nvPr>
            <p:ph type="title"/>
          </p:nvPr>
        </p:nvSpPr>
        <p:spPr/>
        <p:txBody>
          <a:bodyPr>
            <a:noAutofit/>
          </a:bodyPr>
          <a:lstStyle/>
          <a:p>
            <a:r>
              <a:rPr lang="en-US" sz="2800" dirty="0"/>
              <a:t>Suvorexant treatment rescued spatial learning and memory impairments in APP/PS1 mice.</a:t>
            </a:r>
          </a:p>
        </p:txBody>
      </p:sp>
      <p:sp>
        <p:nvSpPr>
          <p:cNvPr id="3" name="Content Placeholder 2">
            <a:extLst>
              <a:ext uri="{FF2B5EF4-FFF2-40B4-BE49-F238E27FC236}">
                <a16:creationId xmlns:a16="http://schemas.microsoft.com/office/drawing/2014/main" id="{F4FD80C5-C421-ECB6-EBAC-9DA468EEBE14}"/>
              </a:ext>
            </a:extLst>
          </p:cNvPr>
          <p:cNvSpPr>
            <a:spLocks noGrp="1"/>
          </p:cNvSpPr>
          <p:nvPr>
            <p:ph idx="1"/>
          </p:nvPr>
        </p:nvSpPr>
        <p:spPr/>
        <p:txBody>
          <a:bodyPr/>
          <a:lstStyle/>
          <a:p>
            <a:pPr>
              <a:buFont typeface="Arial" panose="020B0604020202020204" pitchFamily="34" charset="0"/>
              <a:buChar char="•"/>
            </a:pPr>
            <a:r>
              <a:rPr lang="en-US" dirty="0"/>
              <a:t> Suvorexant (30 mg/kg) delivered orally once daily for 4 weeks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C64343-FAB0-B9D7-91FA-9440FD4389C6}"/>
              </a:ext>
            </a:extLst>
          </p:cNvPr>
          <p:cNvSpPr>
            <a:spLocks noGrp="1"/>
          </p:cNvSpPr>
          <p:nvPr>
            <p:ph type="sldNum" sz="quarter" idx="12"/>
          </p:nvPr>
        </p:nvSpPr>
        <p:spPr/>
        <p:txBody>
          <a:bodyPr/>
          <a:lstStyle/>
          <a:p>
            <a:fld id="{16CD4188-9708-4E2C-998E-E5DCA0C86C97}" type="slidenum">
              <a:rPr lang="en-US" smtClean="0"/>
              <a:t>43</a:t>
            </a:fld>
            <a:endParaRPr lang="en-US"/>
          </a:p>
        </p:txBody>
      </p:sp>
      <p:pic>
        <p:nvPicPr>
          <p:cNvPr id="2050" name="Picture 2">
            <a:extLst>
              <a:ext uri="{FF2B5EF4-FFF2-40B4-BE49-F238E27FC236}">
                <a16:creationId xmlns:a16="http://schemas.microsoft.com/office/drawing/2014/main" id="{492851B0-1B1F-DAD7-ABB6-FDA3EAE63B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84" b="48500"/>
          <a:stretch/>
        </p:blipFill>
        <p:spPr bwMode="auto">
          <a:xfrm>
            <a:off x="6170819" y="2011679"/>
            <a:ext cx="4549750" cy="3933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70730F6-A1F4-17E8-A71E-42A011C09D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954" r="72640"/>
          <a:stretch/>
        </p:blipFill>
        <p:spPr bwMode="auto">
          <a:xfrm>
            <a:off x="1890588" y="2194165"/>
            <a:ext cx="3486923" cy="35682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584359-4411-7ABF-209B-0EB3E7703D6A}"/>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Zhou </a:t>
            </a:r>
            <a:r>
              <a:rPr lang="en-US" sz="1200" i="1" dirty="0">
                <a:solidFill>
                  <a:schemeClr val="bg1"/>
                </a:solidFill>
              </a:rPr>
              <a:t>et al., Neurobiology of Aging </a:t>
            </a:r>
            <a:r>
              <a:rPr lang="en-US" sz="1200" dirty="0">
                <a:solidFill>
                  <a:schemeClr val="bg1"/>
                </a:solidFill>
              </a:rPr>
              <a:t>(2020)</a:t>
            </a:r>
          </a:p>
        </p:txBody>
      </p:sp>
    </p:spTree>
    <p:extLst>
      <p:ext uri="{BB962C8B-B14F-4D97-AF65-F5344CB8AC3E}">
        <p14:creationId xmlns:p14="http://schemas.microsoft.com/office/powerpoint/2010/main" val="3605319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92F9-9215-4A8D-F602-6DABDA93E218}"/>
              </a:ext>
            </a:extLst>
          </p:cNvPr>
          <p:cNvSpPr>
            <a:spLocks noGrp="1"/>
          </p:cNvSpPr>
          <p:nvPr>
            <p:ph type="title"/>
          </p:nvPr>
        </p:nvSpPr>
        <p:spPr/>
        <p:txBody>
          <a:bodyPr>
            <a:noAutofit/>
          </a:bodyPr>
          <a:lstStyle/>
          <a:p>
            <a:r>
              <a:rPr lang="en-US" sz="2800" dirty="0"/>
              <a:t>Almorexant treatment decreases A</a:t>
            </a:r>
            <a:r>
              <a:rPr lang="el-GR" sz="2800" dirty="0"/>
              <a:t>β</a:t>
            </a:r>
            <a:r>
              <a:rPr lang="en-US" sz="2800" dirty="0"/>
              <a:t>.</a:t>
            </a:r>
          </a:p>
        </p:txBody>
      </p:sp>
      <p:sp>
        <p:nvSpPr>
          <p:cNvPr id="3" name="Content Placeholder 2">
            <a:extLst>
              <a:ext uri="{FF2B5EF4-FFF2-40B4-BE49-F238E27FC236}">
                <a16:creationId xmlns:a16="http://schemas.microsoft.com/office/drawing/2014/main" id="{8CCB5BB7-4FA3-4F43-7783-20FFAF445CE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BCBFBED-DDE9-5CD6-7B10-084993A30485}"/>
              </a:ext>
            </a:extLst>
          </p:cNvPr>
          <p:cNvSpPr>
            <a:spLocks noGrp="1"/>
          </p:cNvSpPr>
          <p:nvPr>
            <p:ph type="sldNum" sz="quarter" idx="12"/>
          </p:nvPr>
        </p:nvSpPr>
        <p:spPr/>
        <p:txBody>
          <a:bodyPr/>
          <a:lstStyle/>
          <a:p>
            <a:fld id="{16CD4188-9708-4E2C-998E-E5DCA0C86C97}" type="slidenum">
              <a:rPr lang="en-US" smtClean="0"/>
              <a:t>44</a:t>
            </a:fld>
            <a:endParaRPr lang="en-US"/>
          </a:p>
        </p:txBody>
      </p:sp>
      <p:pic>
        <p:nvPicPr>
          <p:cNvPr id="6" name="Content Placeholder 7" descr="A close-up of several graphs&#10;&#10;Description automatically generated">
            <a:extLst>
              <a:ext uri="{FF2B5EF4-FFF2-40B4-BE49-F238E27FC236}">
                <a16:creationId xmlns:a16="http://schemas.microsoft.com/office/drawing/2014/main" id="{4B25F001-261D-3ABF-6075-44C1B3920BD6}"/>
              </a:ext>
            </a:extLst>
          </p:cNvPr>
          <p:cNvPicPr>
            <a:picLocks noChangeAspect="1"/>
          </p:cNvPicPr>
          <p:nvPr/>
        </p:nvPicPr>
        <p:blipFill rotWithShape="1">
          <a:blip r:embed="rId2">
            <a:extLst>
              <a:ext uri="{28A0092B-C50C-407E-A947-70E740481C1C}">
                <a14:useLocalDpi xmlns:a14="http://schemas.microsoft.com/office/drawing/2010/main" val="0"/>
              </a:ext>
            </a:extLst>
          </a:blip>
          <a:srcRect l="45610" r="20655"/>
          <a:stretch/>
        </p:blipFill>
        <p:spPr>
          <a:xfrm>
            <a:off x="1163755" y="1236617"/>
            <a:ext cx="4339911" cy="4874304"/>
          </a:xfrm>
          <a:prstGeom prst="rect">
            <a:avLst/>
          </a:prstGeom>
        </p:spPr>
      </p:pic>
      <p:sp>
        <p:nvSpPr>
          <p:cNvPr id="5" name="TextBox 4">
            <a:extLst>
              <a:ext uri="{FF2B5EF4-FFF2-40B4-BE49-F238E27FC236}">
                <a16:creationId xmlns:a16="http://schemas.microsoft.com/office/drawing/2014/main" id="{D8A6AECD-79E0-DB3B-CFF7-2BF4E659D415}"/>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Kang </a:t>
            </a:r>
            <a:r>
              <a:rPr lang="en-US" sz="1200" i="1" dirty="0">
                <a:solidFill>
                  <a:schemeClr val="bg1"/>
                </a:solidFill>
              </a:rPr>
              <a:t>et al., Science </a:t>
            </a:r>
            <a:r>
              <a:rPr lang="en-US" sz="1200" dirty="0">
                <a:solidFill>
                  <a:schemeClr val="bg1"/>
                </a:solidFill>
              </a:rPr>
              <a:t>(2009)</a:t>
            </a:r>
          </a:p>
        </p:txBody>
      </p:sp>
    </p:spTree>
    <p:extLst>
      <p:ext uri="{BB962C8B-B14F-4D97-AF65-F5344CB8AC3E}">
        <p14:creationId xmlns:p14="http://schemas.microsoft.com/office/powerpoint/2010/main" val="412750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92F9-9215-4A8D-F602-6DABDA93E218}"/>
              </a:ext>
            </a:extLst>
          </p:cNvPr>
          <p:cNvSpPr>
            <a:spLocks noGrp="1"/>
          </p:cNvSpPr>
          <p:nvPr>
            <p:ph type="title"/>
          </p:nvPr>
        </p:nvSpPr>
        <p:spPr/>
        <p:txBody>
          <a:bodyPr>
            <a:noAutofit/>
          </a:bodyPr>
          <a:lstStyle/>
          <a:p>
            <a:r>
              <a:rPr lang="en-US" sz="2800" dirty="0"/>
              <a:t>Almorexant treatment decreases A</a:t>
            </a:r>
            <a:r>
              <a:rPr lang="el-GR" sz="2800" dirty="0"/>
              <a:t>β</a:t>
            </a:r>
            <a:r>
              <a:rPr lang="en-US" sz="2800" dirty="0"/>
              <a:t>.</a:t>
            </a:r>
          </a:p>
        </p:txBody>
      </p:sp>
      <p:sp>
        <p:nvSpPr>
          <p:cNvPr id="3" name="Content Placeholder 2">
            <a:extLst>
              <a:ext uri="{FF2B5EF4-FFF2-40B4-BE49-F238E27FC236}">
                <a16:creationId xmlns:a16="http://schemas.microsoft.com/office/drawing/2014/main" id="{8CCB5BB7-4FA3-4F43-7783-20FFAF445CE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BCBFBED-DDE9-5CD6-7B10-084993A30485}"/>
              </a:ext>
            </a:extLst>
          </p:cNvPr>
          <p:cNvSpPr>
            <a:spLocks noGrp="1"/>
          </p:cNvSpPr>
          <p:nvPr>
            <p:ph type="sldNum" sz="quarter" idx="12"/>
          </p:nvPr>
        </p:nvSpPr>
        <p:spPr/>
        <p:txBody>
          <a:bodyPr/>
          <a:lstStyle/>
          <a:p>
            <a:fld id="{16CD4188-9708-4E2C-998E-E5DCA0C86C97}" type="slidenum">
              <a:rPr lang="en-US" smtClean="0"/>
              <a:t>45</a:t>
            </a:fld>
            <a:endParaRPr lang="en-US"/>
          </a:p>
        </p:txBody>
      </p:sp>
      <p:pic>
        <p:nvPicPr>
          <p:cNvPr id="5" name="Content Placeholder 7" descr="A close-up of several graphs&#10;&#10;Description automatically generated">
            <a:extLst>
              <a:ext uri="{FF2B5EF4-FFF2-40B4-BE49-F238E27FC236}">
                <a16:creationId xmlns:a16="http://schemas.microsoft.com/office/drawing/2014/main" id="{A166895A-EE73-09A8-7B45-C6B5A6D98AEC}"/>
              </a:ext>
            </a:extLst>
          </p:cNvPr>
          <p:cNvPicPr>
            <a:picLocks noChangeAspect="1"/>
          </p:cNvPicPr>
          <p:nvPr/>
        </p:nvPicPr>
        <p:blipFill rotWithShape="1">
          <a:blip r:embed="rId2">
            <a:extLst>
              <a:ext uri="{28A0092B-C50C-407E-A947-70E740481C1C}">
                <a14:useLocalDpi xmlns:a14="http://schemas.microsoft.com/office/drawing/2010/main" val="0"/>
              </a:ext>
            </a:extLst>
          </a:blip>
          <a:srcRect l="45610" r="20655"/>
          <a:stretch/>
        </p:blipFill>
        <p:spPr>
          <a:xfrm>
            <a:off x="1163755" y="1236617"/>
            <a:ext cx="4339911" cy="4874304"/>
          </a:xfrm>
          <a:prstGeom prst="rect">
            <a:avLst/>
          </a:prstGeom>
        </p:spPr>
      </p:pic>
      <p:pic>
        <p:nvPicPr>
          <p:cNvPr id="6" name="Content Placeholder 9" descr="A close-up of a graph&#10;&#10;Description automatically generated">
            <a:extLst>
              <a:ext uri="{FF2B5EF4-FFF2-40B4-BE49-F238E27FC236}">
                <a16:creationId xmlns:a16="http://schemas.microsoft.com/office/drawing/2014/main" id="{298AA03E-2E3A-7080-D641-FBA2209031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359" r="50429"/>
          <a:stretch/>
        </p:blipFill>
        <p:spPr>
          <a:xfrm>
            <a:off x="5570141" y="1810707"/>
            <a:ext cx="5652014" cy="3726123"/>
          </a:xfrm>
          <a:prstGeom prst="rect">
            <a:avLst/>
          </a:prstGeom>
        </p:spPr>
      </p:pic>
      <p:sp>
        <p:nvSpPr>
          <p:cNvPr id="7" name="TextBox 6">
            <a:extLst>
              <a:ext uri="{FF2B5EF4-FFF2-40B4-BE49-F238E27FC236}">
                <a16:creationId xmlns:a16="http://schemas.microsoft.com/office/drawing/2014/main" id="{34B8CA35-0173-5A28-952A-2F8C631D04FE}"/>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Kang </a:t>
            </a:r>
            <a:r>
              <a:rPr lang="en-US" sz="1200" i="1" dirty="0">
                <a:solidFill>
                  <a:schemeClr val="bg1"/>
                </a:solidFill>
              </a:rPr>
              <a:t>et al., Science </a:t>
            </a:r>
            <a:r>
              <a:rPr lang="en-US" sz="1200" dirty="0">
                <a:solidFill>
                  <a:schemeClr val="bg1"/>
                </a:solidFill>
              </a:rPr>
              <a:t>(2009)</a:t>
            </a:r>
          </a:p>
        </p:txBody>
      </p:sp>
    </p:spTree>
    <p:extLst>
      <p:ext uri="{BB962C8B-B14F-4D97-AF65-F5344CB8AC3E}">
        <p14:creationId xmlns:p14="http://schemas.microsoft.com/office/powerpoint/2010/main" val="2108844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E569-315D-72A1-F61B-F435AC46330A}"/>
              </a:ext>
            </a:extLst>
          </p:cNvPr>
          <p:cNvSpPr>
            <a:spLocks noGrp="1"/>
          </p:cNvSpPr>
          <p:nvPr>
            <p:ph type="title"/>
          </p:nvPr>
        </p:nvSpPr>
        <p:spPr/>
        <p:txBody>
          <a:bodyPr>
            <a:noAutofit/>
          </a:bodyPr>
          <a:lstStyle/>
          <a:p>
            <a:r>
              <a:rPr lang="en-US" sz="2800" dirty="0"/>
              <a:t>OXR knockout in AD mice decreased A</a:t>
            </a:r>
            <a:r>
              <a:rPr lang="el-GR" sz="2800" dirty="0"/>
              <a:t>β</a:t>
            </a:r>
            <a:r>
              <a:rPr lang="en-US" sz="2800" dirty="0"/>
              <a:t> deposition in the brain.</a:t>
            </a:r>
          </a:p>
        </p:txBody>
      </p:sp>
      <p:sp>
        <p:nvSpPr>
          <p:cNvPr id="3" name="Content Placeholder 2">
            <a:extLst>
              <a:ext uri="{FF2B5EF4-FFF2-40B4-BE49-F238E27FC236}">
                <a16:creationId xmlns:a16="http://schemas.microsoft.com/office/drawing/2014/main" id="{840ABCDB-74DF-08D5-2FF1-CE4CBCEFBDE5}"/>
              </a:ext>
            </a:extLst>
          </p:cNvPr>
          <p:cNvSpPr>
            <a:spLocks noGrp="1"/>
          </p:cNvSpPr>
          <p:nvPr>
            <p:ph idx="1"/>
          </p:nvPr>
        </p:nvSpPr>
        <p:spPr>
          <a:xfrm>
            <a:off x="38084" y="6000412"/>
            <a:ext cx="12115832" cy="276999"/>
          </a:xfrm>
        </p:spPr>
        <p:txBody>
          <a:bodyPr>
            <a:normAutofit fontScale="85000" lnSpcReduction="10000"/>
          </a:bodyPr>
          <a:lstStyle/>
          <a:p>
            <a:pPr marL="0" indent="0">
              <a:buNone/>
            </a:pPr>
            <a:r>
              <a:rPr lang="en-US" sz="1800" dirty="0">
                <a:highlight>
                  <a:srgbClr val="FFFF00"/>
                </a:highlight>
              </a:rPr>
              <a:t>Note:</a:t>
            </a:r>
            <a:r>
              <a:rPr lang="en-US" sz="1800" dirty="0"/>
              <a:t> OXR knockout mice also showed decreased wakefulness in early phases of dark period (seen before onset of A</a:t>
            </a:r>
            <a:r>
              <a:rPr lang="el-GR" sz="1800" dirty="0"/>
              <a:t>β</a:t>
            </a:r>
            <a:r>
              <a:rPr lang="en-US" sz="1800" dirty="0"/>
              <a:t> pathology).</a:t>
            </a:r>
          </a:p>
        </p:txBody>
      </p:sp>
      <p:sp>
        <p:nvSpPr>
          <p:cNvPr id="4" name="Slide Number Placeholder 3">
            <a:extLst>
              <a:ext uri="{FF2B5EF4-FFF2-40B4-BE49-F238E27FC236}">
                <a16:creationId xmlns:a16="http://schemas.microsoft.com/office/drawing/2014/main" id="{6C9BA202-3453-9152-5C79-2537880B889B}"/>
              </a:ext>
            </a:extLst>
          </p:cNvPr>
          <p:cNvSpPr>
            <a:spLocks noGrp="1"/>
          </p:cNvSpPr>
          <p:nvPr>
            <p:ph type="sldNum" sz="quarter" idx="12"/>
          </p:nvPr>
        </p:nvSpPr>
        <p:spPr/>
        <p:txBody>
          <a:bodyPr/>
          <a:lstStyle/>
          <a:p>
            <a:fld id="{16CD4188-9708-4E2C-998E-E5DCA0C86C97}" type="slidenum">
              <a:rPr lang="en-US" smtClean="0"/>
              <a:t>46</a:t>
            </a:fld>
            <a:endParaRPr lang="en-US"/>
          </a:p>
        </p:txBody>
      </p:sp>
      <p:pic>
        <p:nvPicPr>
          <p:cNvPr id="6" name="Picture 5">
            <a:extLst>
              <a:ext uri="{FF2B5EF4-FFF2-40B4-BE49-F238E27FC236}">
                <a16:creationId xmlns:a16="http://schemas.microsoft.com/office/drawing/2014/main" id="{2E436CEA-E05D-2140-50A0-AB1A94716D30}"/>
              </a:ext>
            </a:extLst>
          </p:cNvPr>
          <p:cNvPicPr>
            <a:picLocks noChangeAspect="1"/>
          </p:cNvPicPr>
          <p:nvPr/>
        </p:nvPicPr>
        <p:blipFill rotWithShape="1">
          <a:blip r:embed="rId2"/>
          <a:srcRect b="33728"/>
          <a:stretch/>
        </p:blipFill>
        <p:spPr>
          <a:xfrm>
            <a:off x="2926783" y="1166774"/>
            <a:ext cx="6032240" cy="4632476"/>
          </a:xfrm>
          <a:prstGeom prst="rect">
            <a:avLst/>
          </a:prstGeom>
        </p:spPr>
      </p:pic>
      <p:pic>
        <p:nvPicPr>
          <p:cNvPr id="10" name="Picture 9">
            <a:extLst>
              <a:ext uri="{FF2B5EF4-FFF2-40B4-BE49-F238E27FC236}">
                <a16:creationId xmlns:a16="http://schemas.microsoft.com/office/drawing/2014/main" id="{DF3A7E44-ACA7-9D2B-1024-6F335EEF7B37}"/>
              </a:ext>
            </a:extLst>
          </p:cNvPr>
          <p:cNvPicPr>
            <a:picLocks noChangeAspect="1"/>
          </p:cNvPicPr>
          <p:nvPr/>
        </p:nvPicPr>
        <p:blipFill rotWithShape="1">
          <a:blip r:embed="rId3"/>
          <a:srcRect r="52697"/>
          <a:stretch/>
        </p:blipFill>
        <p:spPr>
          <a:xfrm>
            <a:off x="38084" y="2921995"/>
            <a:ext cx="2927558" cy="1383813"/>
          </a:xfrm>
          <a:prstGeom prst="rect">
            <a:avLst/>
          </a:prstGeom>
        </p:spPr>
      </p:pic>
      <p:pic>
        <p:nvPicPr>
          <p:cNvPr id="11" name="Picture 10">
            <a:extLst>
              <a:ext uri="{FF2B5EF4-FFF2-40B4-BE49-F238E27FC236}">
                <a16:creationId xmlns:a16="http://schemas.microsoft.com/office/drawing/2014/main" id="{E304BF9C-586E-ED3F-84D3-BAD19BB2F951}"/>
              </a:ext>
            </a:extLst>
          </p:cNvPr>
          <p:cNvPicPr>
            <a:picLocks noChangeAspect="1"/>
          </p:cNvPicPr>
          <p:nvPr/>
        </p:nvPicPr>
        <p:blipFill rotWithShape="1">
          <a:blip r:embed="rId3"/>
          <a:srcRect l="50834"/>
          <a:stretch/>
        </p:blipFill>
        <p:spPr>
          <a:xfrm>
            <a:off x="8959023" y="2852856"/>
            <a:ext cx="3194893" cy="1452952"/>
          </a:xfrm>
          <a:prstGeom prst="rect">
            <a:avLst/>
          </a:prstGeom>
        </p:spPr>
      </p:pic>
      <p:sp>
        <p:nvSpPr>
          <p:cNvPr id="12" name="TextBox 11">
            <a:extLst>
              <a:ext uri="{FF2B5EF4-FFF2-40B4-BE49-F238E27FC236}">
                <a16:creationId xmlns:a16="http://schemas.microsoft.com/office/drawing/2014/main" id="{E143D0F8-228E-7F38-BC95-6B9EBB52701A}"/>
              </a:ext>
            </a:extLst>
          </p:cNvPr>
          <p:cNvSpPr txBox="1"/>
          <p:nvPr/>
        </p:nvSpPr>
        <p:spPr>
          <a:xfrm>
            <a:off x="0" y="6455578"/>
            <a:ext cx="10879494" cy="276999"/>
          </a:xfrm>
          <a:prstGeom prst="rect">
            <a:avLst/>
          </a:prstGeom>
          <a:noFill/>
        </p:spPr>
        <p:txBody>
          <a:bodyPr wrap="square" rtlCol="0">
            <a:spAutoFit/>
          </a:bodyPr>
          <a:lstStyle/>
          <a:p>
            <a:r>
              <a:rPr lang="en-US" sz="1200" dirty="0" err="1">
                <a:solidFill>
                  <a:schemeClr val="bg1"/>
                </a:solidFill>
              </a:rPr>
              <a:t>Roh</a:t>
            </a:r>
            <a:r>
              <a:rPr lang="en-US" sz="1200" dirty="0">
                <a:solidFill>
                  <a:schemeClr val="bg1"/>
                </a:solidFill>
              </a:rPr>
              <a:t> </a:t>
            </a:r>
            <a:r>
              <a:rPr lang="en-US" sz="1200" i="1" dirty="0">
                <a:solidFill>
                  <a:schemeClr val="bg1"/>
                </a:solidFill>
              </a:rPr>
              <a:t>et al., The Journal of Experimental Medicine </a:t>
            </a:r>
            <a:r>
              <a:rPr lang="en-US" sz="1200" dirty="0">
                <a:solidFill>
                  <a:schemeClr val="bg1"/>
                </a:solidFill>
              </a:rPr>
              <a:t>(2014)</a:t>
            </a:r>
          </a:p>
        </p:txBody>
      </p:sp>
    </p:spTree>
    <p:extLst>
      <p:ext uri="{BB962C8B-B14F-4D97-AF65-F5344CB8AC3E}">
        <p14:creationId xmlns:p14="http://schemas.microsoft.com/office/powerpoint/2010/main" val="265996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FD7C-AC1B-8780-ED3D-16A7BF20B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6C5A5-E659-31BF-36F5-882704ACC578}"/>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DF8EADBA-9D43-4EAC-9916-CA3B1B3B21EE}"/>
              </a:ext>
            </a:extLst>
          </p:cNvPr>
          <p:cNvSpPr>
            <a:spLocks noGrp="1"/>
          </p:cNvSpPr>
          <p:nvPr>
            <p:ph type="sldNum" sz="quarter" idx="12"/>
          </p:nvPr>
        </p:nvSpPr>
        <p:spPr/>
        <p:txBody>
          <a:bodyPr/>
          <a:lstStyle/>
          <a:p>
            <a:fld id="{16CD4188-9708-4E2C-998E-E5DCA0C86C97}" type="slidenum">
              <a:rPr lang="en-US" smtClean="0"/>
              <a:t>47</a:t>
            </a:fld>
            <a:endParaRPr lang="en-US"/>
          </a:p>
        </p:txBody>
      </p:sp>
      <p:sp>
        <p:nvSpPr>
          <p:cNvPr id="4" name="TextBox 3">
            <a:extLst>
              <a:ext uri="{FF2B5EF4-FFF2-40B4-BE49-F238E27FC236}">
                <a16:creationId xmlns:a16="http://schemas.microsoft.com/office/drawing/2014/main" id="{5BE32003-8D11-FB73-C204-6CF3BCDF3C17}"/>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66B3604A-6338-18E8-508C-98BA2521F015}"/>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0E4A02F4-F500-7278-0724-F74B963AF313}"/>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DDAB11CB-32CA-747E-3759-73713B9C38EC}"/>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6CF44FE-E552-D688-46D8-4E2764C646A3}"/>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spTree>
    <p:extLst>
      <p:ext uri="{BB962C8B-B14F-4D97-AF65-F5344CB8AC3E}">
        <p14:creationId xmlns:p14="http://schemas.microsoft.com/office/powerpoint/2010/main" val="3757466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90610-7296-4FCA-8E94-46D50DAA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69EEE-4DB6-930C-030A-95D4D02CCFBB}"/>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1B234504-A416-0435-F111-0BE13420A1E1}"/>
              </a:ext>
            </a:extLst>
          </p:cNvPr>
          <p:cNvSpPr>
            <a:spLocks noGrp="1"/>
          </p:cNvSpPr>
          <p:nvPr>
            <p:ph type="sldNum" sz="quarter" idx="12"/>
          </p:nvPr>
        </p:nvSpPr>
        <p:spPr/>
        <p:txBody>
          <a:bodyPr/>
          <a:lstStyle/>
          <a:p>
            <a:fld id="{16CD4188-9708-4E2C-998E-E5DCA0C86C97}" type="slidenum">
              <a:rPr lang="en-US" smtClean="0"/>
              <a:t>48</a:t>
            </a:fld>
            <a:endParaRPr lang="en-US"/>
          </a:p>
        </p:txBody>
      </p:sp>
      <p:sp>
        <p:nvSpPr>
          <p:cNvPr id="4" name="TextBox 3">
            <a:extLst>
              <a:ext uri="{FF2B5EF4-FFF2-40B4-BE49-F238E27FC236}">
                <a16:creationId xmlns:a16="http://schemas.microsoft.com/office/drawing/2014/main" id="{428A37C2-73A0-C7F9-E67D-64BF26B4BBFC}"/>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17CD02A4-9EB7-681E-48CC-B9B9CA3E4A4D}"/>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7D0F68C4-3AF5-F285-FBB5-003B7E36B0D9}"/>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6EEDDB22-EC36-A636-B8DA-06B88F8722DF}"/>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B60AA74-53B2-E353-572C-AD1D1EF6C3FB}"/>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4D2CB9AE-87C4-27EB-4A3E-9945AD2ED0D7}"/>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A818BF99-4E16-7AF8-97F1-0A71E5B87523}"/>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B74B1BC4-CDD6-6049-876E-C9FDB788EEB7}"/>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22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4CEF-3F6C-6F78-0053-C049C562D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98C40-C0FB-8BBA-4750-957FD6DA67A6}"/>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640BEA5E-976E-4C39-01CD-3B20625C2A34}"/>
              </a:ext>
            </a:extLst>
          </p:cNvPr>
          <p:cNvSpPr>
            <a:spLocks noGrp="1"/>
          </p:cNvSpPr>
          <p:nvPr>
            <p:ph type="sldNum" sz="quarter" idx="12"/>
          </p:nvPr>
        </p:nvSpPr>
        <p:spPr/>
        <p:txBody>
          <a:bodyPr/>
          <a:lstStyle/>
          <a:p>
            <a:fld id="{16CD4188-9708-4E2C-998E-E5DCA0C86C97}" type="slidenum">
              <a:rPr lang="en-US" smtClean="0"/>
              <a:t>49</a:t>
            </a:fld>
            <a:endParaRPr lang="en-US"/>
          </a:p>
        </p:txBody>
      </p:sp>
      <p:sp>
        <p:nvSpPr>
          <p:cNvPr id="4" name="TextBox 3">
            <a:extLst>
              <a:ext uri="{FF2B5EF4-FFF2-40B4-BE49-F238E27FC236}">
                <a16:creationId xmlns:a16="http://schemas.microsoft.com/office/drawing/2014/main" id="{AA6C851C-85D4-370E-7F0B-67E349CCB71D}"/>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E53484A9-830A-6BCE-8911-6537454377D4}"/>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EF33D8FD-D9DA-092E-0044-E11EC9D73F22}"/>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CE6C6AC6-845D-4F86-FEBF-72A392BED821}"/>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5871841-2E9F-069F-00EA-69B1B1E4D832}"/>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(individual)</a:t>
            </a:r>
          </a:p>
        </p:txBody>
      </p:sp>
      <p:cxnSp>
        <p:nvCxnSpPr>
          <p:cNvPr id="16" name="Straight Arrow Connector 15">
            <a:extLst>
              <a:ext uri="{FF2B5EF4-FFF2-40B4-BE49-F238E27FC236}">
                <a16:creationId xmlns:a16="http://schemas.microsoft.com/office/drawing/2014/main" id="{D96496AB-CCF1-F59C-2CB8-DFFF3588B273}"/>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1FF58EF-D76A-E7FB-1E6A-F4986BD6DE56}"/>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24B3177E-34E6-8471-EA3F-223657B24178}"/>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BE4AADE5-4479-B06A-1F67-B499472CEC6B}"/>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ECEF0F47-85DA-2A46-E91C-A34BA3AC1A69}"/>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E195CA90-04FC-4B5D-ACB9-A20881AB7142}"/>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352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C335-CDEA-63B4-977A-09831497CFED}"/>
              </a:ext>
            </a:extLst>
          </p:cNvPr>
          <p:cNvSpPr>
            <a:spLocks noGrp="1"/>
          </p:cNvSpPr>
          <p:nvPr>
            <p:ph type="title"/>
          </p:nvPr>
        </p:nvSpPr>
        <p:spPr/>
        <p:txBody>
          <a:bodyPr>
            <a:normAutofit fontScale="90000"/>
          </a:bodyPr>
          <a:lstStyle/>
          <a:p>
            <a:r>
              <a:rPr lang="en-US" dirty="0"/>
              <a:t>Hyperphosphorylated Tau Aggregation</a:t>
            </a:r>
          </a:p>
        </p:txBody>
      </p:sp>
      <p:sp>
        <p:nvSpPr>
          <p:cNvPr id="3" name="Content Placeholder 2">
            <a:extLst>
              <a:ext uri="{FF2B5EF4-FFF2-40B4-BE49-F238E27FC236}">
                <a16:creationId xmlns:a16="http://schemas.microsoft.com/office/drawing/2014/main" id="{C4852186-BD62-74C3-4E56-7EEB47CC614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642F393-34E7-77F4-88DE-08C2BF9727E3}"/>
              </a:ext>
            </a:extLst>
          </p:cNvPr>
          <p:cNvSpPr>
            <a:spLocks noGrp="1"/>
          </p:cNvSpPr>
          <p:nvPr>
            <p:ph type="sldNum" sz="quarter" idx="12"/>
          </p:nvPr>
        </p:nvSpPr>
        <p:spPr/>
        <p:txBody>
          <a:bodyPr/>
          <a:lstStyle/>
          <a:p>
            <a:fld id="{16CD4188-9708-4E2C-998E-E5DCA0C86C97}" type="slidenum">
              <a:rPr lang="en-US" smtClean="0"/>
              <a:t>5</a:t>
            </a:fld>
            <a:endParaRPr lang="en-US" dirty="0"/>
          </a:p>
        </p:txBody>
      </p:sp>
      <p:pic>
        <p:nvPicPr>
          <p:cNvPr id="1026" name="Picture 2" descr="Newmarket Scientific: Short Article on Alzheimer's Disease: #5 Tau ...">
            <a:extLst>
              <a:ext uri="{FF2B5EF4-FFF2-40B4-BE49-F238E27FC236}">
                <a16:creationId xmlns:a16="http://schemas.microsoft.com/office/drawing/2014/main" id="{D46151AF-FCA6-D10D-5892-C9F250858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78" y="1236617"/>
            <a:ext cx="8760244" cy="496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30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7218-FCDB-C6E0-0E35-56AFE8528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C2913-65C4-EAA3-BE3B-5B1313CF1EC8}"/>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20A4736D-3024-0380-1588-51F1046B0B93}"/>
              </a:ext>
            </a:extLst>
          </p:cNvPr>
          <p:cNvSpPr>
            <a:spLocks noGrp="1"/>
          </p:cNvSpPr>
          <p:nvPr>
            <p:ph type="sldNum" sz="quarter" idx="12"/>
          </p:nvPr>
        </p:nvSpPr>
        <p:spPr/>
        <p:txBody>
          <a:bodyPr/>
          <a:lstStyle/>
          <a:p>
            <a:fld id="{16CD4188-9708-4E2C-998E-E5DCA0C86C97}" type="slidenum">
              <a:rPr lang="en-US" smtClean="0"/>
              <a:t>50</a:t>
            </a:fld>
            <a:endParaRPr lang="en-US"/>
          </a:p>
        </p:txBody>
      </p:sp>
      <p:sp>
        <p:nvSpPr>
          <p:cNvPr id="4" name="TextBox 3">
            <a:extLst>
              <a:ext uri="{FF2B5EF4-FFF2-40B4-BE49-F238E27FC236}">
                <a16:creationId xmlns:a16="http://schemas.microsoft.com/office/drawing/2014/main" id="{0CE39D64-7512-231C-D625-8DC129E8B57D}"/>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057317F3-75E5-084D-3962-3C414AFBE772}"/>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F382365D-0B15-F5CB-417C-4F6336E79C26}"/>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12951D7E-4F46-9C41-FA6E-002BFD0BDA54}"/>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A3B0D3D-1843-06FA-8A5E-8DDC65D14557}"/>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(individual)</a:t>
            </a:r>
          </a:p>
        </p:txBody>
      </p:sp>
      <p:cxnSp>
        <p:nvCxnSpPr>
          <p:cNvPr id="16" name="Straight Arrow Connector 15">
            <a:extLst>
              <a:ext uri="{FF2B5EF4-FFF2-40B4-BE49-F238E27FC236}">
                <a16:creationId xmlns:a16="http://schemas.microsoft.com/office/drawing/2014/main" id="{010DE1B6-37FD-7299-0997-534822869DBE}"/>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1C375E2-E57D-B449-5DBE-DBEF65B6B71B}"/>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4134E4F9-E003-B528-1672-6C7C2337CCE5}"/>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ECD33DE3-5A90-1095-C58D-CD97C9AAED0C}"/>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E1EC531E-2514-277B-52A2-95FA35891B80}"/>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A70DB46C-B183-375E-6EB5-F5735C9958F8}"/>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16176EF-AF87-67C6-3709-CBC1C468EFE9}"/>
              </a:ext>
            </a:extLst>
          </p:cNvPr>
          <p:cNvSpPr txBox="1"/>
          <p:nvPr/>
        </p:nvSpPr>
        <p:spPr>
          <a:xfrm>
            <a:off x="8763753" y="2097523"/>
            <a:ext cx="2259671" cy="646331"/>
          </a:xfrm>
          <a:prstGeom prst="rect">
            <a:avLst/>
          </a:prstGeom>
          <a:noFill/>
        </p:spPr>
        <p:txBody>
          <a:bodyPr wrap="square" rtlCol="0">
            <a:spAutoFit/>
          </a:bodyPr>
          <a:lstStyle/>
          <a:p>
            <a:pPr algn="ctr"/>
            <a:r>
              <a:rPr lang="en-US" dirty="0"/>
              <a:t>OX1R and OX2R </a:t>
            </a:r>
            <a:r>
              <a:rPr lang="en-US" dirty="0">
                <a:solidFill>
                  <a:srgbClr val="0070C0"/>
                </a:solidFill>
              </a:rPr>
              <a:t>blockage</a:t>
            </a:r>
            <a:r>
              <a:rPr lang="en-US" dirty="0"/>
              <a:t> (DORA)</a:t>
            </a:r>
          </a:p>
        </p:txBody>
      </p:sp>
      <p:cxnSp>
        <p:nvCxnSpPr>
          <p:cNvPr id="27" name="Straight Arrow Connector 26">
            <a:extLst>
              <a:ext uri="{FF2B5EF4-FFF2-40B4-BE49-F238E27FC236}">
                <a16:creationId xmlns:a16="http://schemas.microsoft.com/office/drawing/2014/main" id="{E3A3C570-C398-E978-1F01-720331A3B91C}"/>
              </a:ext>
            </a:extLst>
          </p:cNvPr>
          <p:cNvCxnSpPr>
            <a:cxnSpLocks/>
          </p:cNvCxnSpPr>
          <p:nvPr/>
        </p:nvCxnSpPr>
        <p:spPr>
          <a:xfrm flipH="1">
            <a:off x="9907326"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5AB9AB07-711C-FA19-1CF6-E5327ACA9470}"/>
              </a:ext>
            </a:extLst>
          </p:cNvPr>
          <p:cNvSpPr txBox="1"/>
          <p:nvPr/>
        </p:nvSpPr>
        <p:spPr>
          <a:xfrm>
            <a:off x="877749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Tree>
    <p:extLst>
      <p:ext uri="{BB962C8B-B14F-4D97-AF65-F5344CB8AC3E}">
        <p14:creationId xmlns:p14="http://schemas.microsoft.com/office/powerpoint/2010/main" val="112483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F820-1195-27F7-BE75-6381A4150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4C367-ED9E-D8A3-DDCF-8D95CC00B403}"/>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ADB9267C-51AF-969A-12D7-6143F7D8CF3D}"/>
              </a:ext>
            </a:extLst>
          </p:cNvPr>
          <p:cNvSpPr>
            <a:spLocks noGrp="1"/>
          </p:cNvSpPr>
          <p:nvPr>
            <p:ph type="sldNum" sz="quarter" idx="12"/>
          </p:nvPr>
        </p:nvSpPr>
        <p:spPr/>
        <p:txBody>
          <a:bodyPr/>
          <a:lstStyle/>
          <a:p>
            <a:fld id="{16CD4188-9708-4E2C-998E-E5DCA0C86C97}" type="slidenum">
              <a:rPr lang="en-US" smtClean="0"/>
              <a:t>51</a:t>
            </a:fld>
            <a:endParaRPr lang="en-US"/>
          </a:p>
        </p:txBody>
      </p:sp>
      <p:sp>
        <p:nvSpPr>
          <p:cNvPr id="4" name="TextBox 3">
            <a:extLst>
              <a:ext uri="{FF2B5EF4-FFF2-40B4-BE49-F238E27FC236}">
                <a16:creationId xmlns:a16="http://schemas.microsoft.com/office/drawing/2014/main" id="{98DBDBA4-A4C7-FB17-4FC3-A3711D01EEB6}"/>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E346829D-9A1E-08BC-26CF-E9E2591DB819}"/>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831923E7-8399-E50F-03DD-E50F7E97BCE5}"/>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AFF16254-7213-D893-C740-C38F877E3FAB}"/>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7B59E5F-5611-4DCA-E136-AF64A6E28DCC}"/>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a:t>
            </a:r>
            <a:r>
              <a:rPr lang="en-US" dirty="0">
                <a:highlight>
                  <a:srgbClr val="FFFF00"/>
                </a:highlight>
              </a:rPr>
              <a:t>(individual)</a:t>
            </a:r>
          </a:p>
        </p:txBody>
      </p:sp>
      <p:cxnSp>
        <p:nvCxnSpPr>
          <p:cNvPr id="16" name="Straight Arrow Connector 15">
            <a:extLst>
              <a:ext uri="{FF2B5EF4-FFF2-40B4-BE49-F238E27FC236}">
                <a16:creationId xmlns:a16="http://schemas.microsoft.com/office/drawing/2014/main" id="{1BE31A8F-6420-2E3A-E785-1EBC24992F67}"/>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C60296A-9CDB-906F-2E02-26E86AF82BE8}"/>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2A9E111B-8C08-FFCB-079E-A96A7E5970FC}"/>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63721AC6-A98D-4667-226D-08F93D360EB3}"/>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7D8011E3-32DB-9735-333B-C650CB8BF805}"/>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6DA89694-A84E-8979-3208-280BDFA3A411}"/>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AB75B3D-7A46-B855-4D11-C3375054D1FA}"/>
              </a:ext>
            </a:extLst>
          </p:cNvPr>
          <p:cNvSpPr txBox="1"/>
          <p:nvPr/>
        </p:nvSpPr>
        <p:spPr>
          <a:xfrm>
            <a:off x="8763753" y="2097523"/>
            <a:ext cx="2259671" cy="646331"/>
          </a:xfrm>
          <a:prstGeom prst="rect">
            <a:avLst/>
          </a:prstGeom>
          <a:noFill/>
        </p:spPr>
        <p:txBody>
          <a:bodyPr wrap="square" rtlCol="0">
            <a:spAutoFit/>
          </a:bodyPr>
          <a:lstStyle/>
          <a:p>
            <a:pPr algn="ctr"/>
            <a:r>
              <a:rPr lang="en-US" dirty="0"/>
              <a:t>OX1R and OX2R </a:t>
            </a:r>
            <a:r>
              <a:rPr lang="en-US" dirty="0">
                <a:solidFill>
                  <a:srgbClr val="0070C0"/>
                </a:solidFill>
              </a:rPr>
              <a:t>blockage</a:t>
            </a:r>
            <a:r>
              <a:rPr lang="en-US" dirty="0"/>
              <a:t> </a:t>
            </a:r>
            <a:r>
              <a:rPr lang="en-US" dirty="0">
                <a:highlight>
                  <a:srgbClr val="FFFF00"/>
                </a:highlight>
              </a:rPr>
              <a:t>(DORA)</a:t>
            </a:r>
          </a:p>
        </p:txBody>
      </p:sp>
      <p:cxnSp>
        <p:nvCxnSpPr>
          <p:cNvPr id="27" name="Straight Arrow Connector 26">
            <a:extLst>
              <a:ext uri="{FF2B5EF4-FFF2-40B4-BE49-F238E27FC236}">
                <a16:creationId xmlns:a16="http://schemas.microsoft.com/office/drawing/2014/main" id="{08BCB518-1666-1591-CE09-3F8D5C54E762}"/>
              </a:ext>
            </a:extLst>
          </p:cNvPr>
          <p:cNvCxnSpPr>
            <a:cxnSpLocks/>
          </p:cNvCxnSpPr>
          <p:nvPr/>
        </p:nvCxnSpPr>
        <p:spPr>
          <a:xfrm flipH="1">
            <a:off x="9907326"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E836FEE-8DC5-7769-FFB8-B257BBAF2BA2}"/>
              </a:ext>
            </a:extLst>
          </p:cNvPr>
          <p:cNvSpPr txBox="1"/>
          <p:nvPr/>
        </p:nvSpPr>
        <p:spPr>
          <a:xfrm>
            <a:off x="877749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Tree>
    <p:extLst>
      <p:ext uri="{BB962C8B-B14F-4D97-AF65-F5344CB8AC3E}">
        <p14:creationId xmlns:p14="http://schemas.microsoft.com/office/powerpoint/2010/main" val="1408035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ED0E8-6D8D-47A2-E9F5-99A38503D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FD122-426F-4AE1-7B53-4852CCFAB8A6}"/>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73219781-FE5D-1B37-415E-45CE69F89A99}"/>
              </a:ext>
            </a:extLst>
          </p:cNvPr>
          <p:cNvSpPr>
            <a:spLocks noGrp="1"/>
          </p:cNvSpPr>
          <p:nvPr>
            <p:ph type="sldNum" sz="quarter" idx="12"/>
          </p:nvPr>
        </p:nvSpPr>
        <p:spPr/>
        <p:txBody>
          <a:bodyPr/>
          <a:lstStyle/>
          <a:p>
            <a:fld id="{16CD4188-9708-4E2C-998E-E5DCA0C86C97}" type="slidenum">
              <a:rPr lang="en-US" smtClean="0"/>
              <a:t>52</a:t>
            </a:fld>
            <a:endParaRPr lang="en-US"/>
          </a:p>
        </p:txBody>
      </p:sp>
      <p:sp>
        <p:nvSpPr>
          <p:cNvPr id="4" name="TextBox 3">
            <a:extLst>
              <a:ext uri="{FF2B5EF4-FFF2-40B4-BE49-F238E27FC236}">
                <a16:creationId xmlns:a16="http://schemas.microsoft.com/office/drawing/2014/main" id="{4A84E832-B822-A6F2-DCB6-DD465BC60E88}"/>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985BFCC3-2A6F-92B4-FF32-F739A9CEDA3C}"/>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E78CA616-749D-00F5-FAFA-E70F5C5E0A0D}"/>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09020C38-A1A4-DBF1-6F71-7EC8CE256C4C}"/>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507CEB0-79DA-73C0-A549-7C48A237BE9A}"/>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(individual)</a:t>
            </a:r>
          </a:p>
        </p:txBody>
      </p:sp>
      <p:cxnSp>
        <p:nvCxnSpPr>
          <p:cNvPr id="16" name="Straight Arrow Connector 15">
            <a:extLst>
              <a:ext uri="{FF2B5EF4-FFF2-40B4-BE49-F238E27FC236}">
                <a16:creationId xmlns:a16="http://schemas.microsoft.com/office/drawing/2014/main" id="{E8CDB8FA-CD33-10CD-DD79-8AA78E868CC5}"/>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D2AB978-365B-A903-0FBD-2805F84A2DFA}"/>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E7CEABF5-E9BA-86B4-D797-18586B00C520}"/>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549E059D-B754-9F68-A4DA-86D79C465BF0}"/>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B4E5C57C-D275-8351-E3BA-66EFC488BD00}"/>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7EFD5270-369A-232F-063A-51EC19FD8951}"/>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0F59BC4F-59F5-AE2A-454E-4990DBAAACA9}"/>
              </a:ext>
            </a:extLst>
          </p:cNvPr>
          <p:cNvSpPr txBox="1"/>
          <p:nvPr/>
        </p:nvSpPr>
        <p:spPr>
          <a:xfrm>
            <a:off x="8763753" y="2097523"/>
            <a:ext cx="2259671" cy="646331"/>
          </a:xfrm>
          <a:prstGeom prst="rect">
            <a:avLst/>
          </a:prstGeom>
          <a:noFill/>
        </p:spPr>
        <p:txBody>
          <a:bodyPr wrap="square" rtlCol="0">
            <a:spAutoFit/>
          </a:bodyPr>
          <a:lstStyle/>
          <a:p>
            <a:pPr algn="ctr"/>
            <a:r>
              <a:rPr lang="en-US" dirty="0"/>
              <a:t>OX1R and OX2R </a:t>
            </a:r>
            <a:r>
              <a:rPr lang="en-US" dirty="0">
                <a:solidFill>
                  <a:srgbClr val="0070C0"/>
                </a:solidFill>
              </a:rPr>
              <a:t>blockage</a:t>
            </a:r>
            <a:r>
              <a:rPr lang="en-US" dirty="0"/>
              <a:t> (DORA)</a:t>
            </a:r>
          </a:p>
        </p:txBody>
      </p:sp>
      <p:cxnSp>
        <p:nvCxnSpPr>
          <p:cNvPr id="27" name="Straight Arrow Connector 26">
            <a:extLst>
              <a:ext uri="{FF2B5EF4-FFF2-40B4-BE49-F238E27FC236}">
                <a16:creationId xmlns:a16="http://schemas.microsoft.com/office/drawing/2014/main" id="{04111B6D-2002-3F01-52B9-C65A8EF1BA3D}"/>
              </a:ext>
            </a:extLst>
          </p:cNvPr>
          <p:cNvCxnSpPr>
            <a:cxnSpLocks/>
          </p:cNvCxnSpPr>
          <p:nvPr/>
        </p:nvCxnSpPr>
        <p:spPr>
          <a:xfrm flipH="1">
            <a:off x="9907326"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E99C9F1-C5EE-C6B8-15A8-05B979B0BBA8}"/>
              </a:ext>
            </a:extLst>
          </p:cNvPr>
          <p:cNvSpPr txBox="1"/>
          <p:nvPr/>
        </p:nvSpPr>
        <p:spPr>
          <a:xfrm>
            <a:off x="877749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29" name="TextBox 28">
            <a:extLst>
              <a:ext uri="{FF2B5EF4-FFF2-40B4-BE49-F238E27FC236}">
                <a16:creationId xmlns:a16="http://schemas.microsoft.com/office/drawing/2014/main" id="{6B8BB19D-78EE-C831-750F-5C0979CA398F}"/>
              </a:ext>
            </a:extLst>
          </p:cNvPr>
          <p:cNvSpPr txBox="1"/>
          <p:nvPr/>
        </p:nvSpPr>
        <p:spPr>
          <a:xfrm>
            <a:off x="1683809" y="5262323"/>
            <a:ext cx="8885342" cy="400110"/>
          </a:xfrm>
          <a:prstGeom prst="rect">
            <a:avLst/>
          </a:prstGeom>
          <a:noFill/>
        </p:spPr>
        <p:txBody>
          <a:bodyPr wrap="square" rtlCol="0">
            <a:spAutoFit/>
          </a:bodyPr>
          <a:lstStyle/>
          <a:p>
            <a:pPr algn="ctr"/>
            <a:r>
              <a:rPr lang="en-US" sz="2000" dirty="0"/>
              <a:t>What happens if we block OX1R or OX2R individually in AD?</a:t>
            </a:r>
          </a:p>
        </p:txBody>
      </p:sp>
    </p:spTree>
    <p:extLst>
      <p:ext uri="{BB962C8B-B14F-4D97-AF65-F5344CB8AC3E}">
        <p14:creationId xmlns:p14="http://schemas.microsoft.com/office/powerpoint/2010/main" val="2074309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2E31-33B1-D27B-AADB-8EA70C2BBC03}"/>
              </a:ext>
            </a:extLst>
          </p:cNvPr>
          <p:cNvSpPr>
            <a:spLocks noGrp="1"/>
          </p:cNvSpPr>
          <p:nvPr>
            <p:ph type="title"/>
          </p:nvPr>
        </p:nvSpPr>
        <p:spPr/>
        <p:txBody>
          <a:bodyPr>
            <a:noAutofit/>
          </a:bodyPr>
          <a:lstStyle/>
          <a:p>
            <a:r>
              <a:rPr lang="en-US" sz="2800" dirty="0"/>
              <a:t>SB-334867 increased the expression of soluble A</a:t>
            </a:r>
            <a:r>
              <a:rPr lang="el-GR" sz="2800" dirty="0"/>
              <a:t>β</a:t>
            </a:r>
            <a:r>
              <a:rPr lang="en-US" sz="2800" dirty="0"/>
              <a:t> oligomers and p-tau in the hippocampus of 3xTg-AD mice. </a:t>
            </a:r>
          </a:p>
        </p:txBody>
      </p:sp>
      <p:sp>
        <p:nvSpPr>
          <p:cNvPr id="3" name="Content Placeholder 2">
            <a:extLst>
              <a:ext uri="{FF2B5EF4-FFF2-40B4-BE49-F238E27FC236}">
                <a16:creationId xmlns:a16="http://schemas.microsoft.com/office/drawing/2014/main" id="{C813FAB8-FC2A-19F0-D817-E2D790FF238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4D2D777-4EC4-8E91-0778-CDB449DF95D5}"/>
              </a:ext>
            </a:extLst>
          </p:cNvPr>
          <p:cNvSpPr>
            <a:spLocks noGrp="1"/>
          </p:cNvSpPr>
          <p:nvPr>
            <p:ph type="sldNum" sz="quarter" idx="12"/>
          </p:nvPr>
        </p:nvSpPr>
        <p:spPr/>
        <p:txBody>
          <a:bodyPr/>
          <a:lstStyle/>
          <a:p>
            <a:fld id="{16CD4188-9708-4E2C-998E-E5DCA0C86C97}" type="slidenum">
              <a:rPr lang="en-US" smtClean="0"/>
              <a:t>53</a:t>
            </a:fld>
            <a:endParaRPr lang="en-US"/>
          </a:p>
        </p:txBody>
      </p:sp>
      <p:pic>
        <p:nvPicPr>
          <p:cNvPr id="6" name="Picture 5">
            <a:extLst>
              <a:ext uri="{FF2B5EF4-FFF2-40B4-BE49-F238E27FC236}">
                <a16:creationId xmlns:a16="http://schemas.microsoft.com/office/drawing/2014/main" id="{CADD7D72-55E1-99D2-8DD7-2DFB6C012466}"/>
              </a:ext>
            </a:extLst>
          </p:cNvPr>
          <p:cNvPicPr>
            <a:picLocks noChangeAspect="1"/>
          </p:cNvPicPr>
          <p:nvPr/>
        </p:nvPicPr>
        <p:blipFill rotWithShape="1">
          <a:blip r:embed="rId3"/>
          <a:srcRect r="48924"/>
          <a:stretch/>
        </p:blipFill>
        <p:spPr>
          <a:xfrm>
            <a:off x="757347" y="1667271"/>
            <a:ext cx="5909448" cy="3984652"/>
          </a:xfrm>
          <a:prstGeom prst="rect">
            <a:avLst/>
          </a:prstGeom>
        </p:spPr>
      </p:pic>
      <p:pic>
        <p:nvPicPr>
          <p:cNvPr id="8" name="Picture 7">
            <a:extLst>
              <a:ext uri="{FF2B5EF4-FFF2-40B4-BE49-F238E27FC236}">
                <a16:creationId xmlns:a16="http://schemas.microsoft.com/office/drawing/2014/main" id="{313174F2-0B92-B1C7-CF5D-34F1503044FD}"/>
              </a:ext>
            </a:extLst>
          </p:cNvPr>
          <p:cNvPicPr>
            <a:picLocks noChangeAspect="1"/>
          </p:cNvPicPr>
          <p:nvPr/>
        </p:nvPicPr>
        <p:blipFill>
          <a:blip r:embed="rId4"/>
          <a:stretch>
            <a:fillRect/>
          </a:stretch>
        </p:blipFill>
        <p:spPr>
          <a:xfrm>
            <a:off x="6865863" y="1158961"/>
            <a:ext cx="4090749" cy="5001272"/>
          </a:xfrm>
          <a:prstGeom prst="rect">
            <a:avLst/>
          </a:prstGeom>
        </p:spPr>
      </p:pic>
      <p:sp>
        <p:nvSpPr>
          <p:cNvPr id="9" name="TextBox 8">
            <a:extLst>
              <a:ext uri="{FF2B5EF4-FFF2-40B4-BE49-F238E27FC236}">
                <a16:creationId xmlns:a16="http://schemas.microsoft.com/office/drawing/2014/main" id="{127BB06F-FD9C-2473-1E8A-7D6A534BC8FA}"/>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a:t>
            </a:r>
            <a:r>
              <a:rPr lang="en-US" sz="1200" i="1" dirty="0" err="1">
                <a:solidFill>
                  <a:schemeClr val="bg1"/>
                </a:solidFill>
              </a:rPr>
              <a:t>Behavioural</a:t>
            </a:r>
            <a:r>
              <a:rPr lang="en-US" sz="1200" i="1" dirty="0">
                <a:solidFill>
                  <a:schemeClr val="bg1"/>
                </a:solidFill>
              </a:rPr>
              <a:t> Brain Research </a:t>
            </a:r>
            <a:r>
              <a:rPr lang="en-US" sz="1200" dirty="0">
                <a:solidFill>
                  <a:schemeClr val="bg1"/>
                </a:solidFill>
              </a:rPr>
              <a:t>(2023)</a:t>
            </a:r>
          </a:p>
        </p:txBody>
      </p:sp>
    </p:spTree>
    <p:extLst>
      <p:ext uri="{BB962C8B-B14F-4D97-AF65-F5344CB8AC3E}">
        <p14:creationId xmlns:p14="http://schemas.microsoft.com/office/powerpoint/2010/main" val="3050622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D366-06DD-7F0A-509C-64B84C88EC12}"/>
              </a:ext>
            </a:extLst>
          </p:cNvPr>
          <p:cNvSpPr>
            <a:spLocks noGrp="1"/>
          </p:cNvSpPr>
          <p:nvPr>
            <p:ph type="title"/>
          </p:nvPr>
        </p:nvSpPr>
        <p:spPr/>
        <p:txBody>
          <a:bodyPr>
            <a:noAutofit/>
          </a:bodyPr>
          <a:lstStyle/>
          <a:p>
            <a:r>
              <a:rPr lang="en-US" sz="2800" dirty="0"/>
              <a:t>SB-334867 decreased the expression of PSD-95 in the hippocampus of 3xTg-AD mice.</a:t>
            </a:r>
          </a:p>
        </p:txBody>
      </p:sp>
      <p:sp>
        <p:nvSpPr>
          <p:cNvPr id="3" name="Content Placeholder 2">
            <a:extLst>
              <a:ext uri="{FF2B5EF4-FFF2-40B4-BE49-F238E27FC236}">
                <a16:creationId xmlns:a16="http://schemas.microsoft.com/office/drawing/2014/main" id="{FFC7827B-77CC-1DFF-A3BE-ED417CBAF7D2}"/>
              </a:ext>
            </a:extLst>
          </p:cNvPr>
          <p:cNvSpPr>
            <a:spLocks noGrp="1"/>
          </p:cNvSpPr>
          <p:nvPr>
            <p:ph idx="1"/>
          </p:nvPr>
        </p:nvSpPr>
        <p:spPr/>
        <p:txBody>
          <a:bodyPr/>
          <a:lstStyle/>
          <a:p>
            <a:r>
              <a:rPr lang="en-US" dirty="0"/>
              <a:t>SYP: Synaptophysin (presynaptic marker)</a:t>
            </a:r>
          </a:p>
          <a:p>
            <a:r>
              <a:rPr lang="en-US" dirty="0"/>
              <a:t>PSD-95: Post synaptic density 95 (postsynaptic marker)</a:t>
            </a:r>
          </a:p>
        </p:txBody>
      </p:sp>
      <p:sp>
        <p:nvSpPr>
          <p:cNvPr id="4" name="Slide Number Placeholder 3">
            <a:extLst>
              <a:ext uri="{FF2B5EF4-FFF2-40B4-BE49-F238E27FC236}">
                <a16:creationId xmlns:a16="http://schemas.microsoft.com/office/drawing/2014/main" id="{F726AF57-D945-37F9-B03C-E7676EC1B415}"/>
              </a:ext>
            </a:extLst>
          </p:cNvPr>
          <p:cNvSpPr>
            <a:spLocks noGrp="1"/>
          </p:cNvSpPr>
          <p:nvPr>
            <p:ph type="sldNum" sz="quarter" idx="12"/>
          </p:nvPr>
        </p:nvSpPr>
        <p:spPr/>
        <p:txBody>
          <a:bodyPr/>
          <a:lstStyle/>
          <a:p>
            <a:fld id="{16CD4188-9708-4E2C-998E-E5DCA0C86C97}" type="slidenum">
              <a:rPr lang="en-US" smtClean="0"/>
              <a:t>54</a:t>
            </a:fld>
            <a:endParaRPr lang="en-US"/>
          </a:p>
        </p:txBody>
      </p:sp>
      <p:pic>
        <p:nvPicPr>
          <p:cNvPr id="6" name="Picture 5">
            <a:extLst>
              <a:ext uri="{FF2B5EF4-FFF2-40B4-BE49-F238E27FC236}">
                <a16:creationId xmlns:a16="http://schemas.microsoft.com/office/drawing/2014/main" id="{3FFE2EE9-3FED-63F9-4AF2-A74D0FD42141}"/>
              </a:ext>
            </a:extLst>
          </p:cNvPr>
          <p:cNvPicPr>
            <a:picLocks noChangeAspect="1"/>
          </p:cNvPicPr>
          <p:nvPr/>
        </p:nvPicPr>
        <p:blipFill>
          <a:blip r:embed="rId2"/>
          <a:stretch>
            <a:fillRect/>
          </a:stretch>
        </p:blipFill>
        <p:spPr>
          <a:xfrm>
            <a:off x="774428" y="2290945"/>
            <a:ext cx="10704104" cy="3330438"/>
          </a:xfrm>
          <a:prstGeom prst="rect">
            <a:avLst/>
          </a:prstGeom>
        </p:spPr>
      </p:pic>
      <p:sp>
        <p:nvSpPr>
          <p:cNvPr id="7" name="TextBox 6">
            <a:extLst>
              <a:ext uri="{FF2B5EF4-FFF2-40B4-BE49-F238E27FC236}">
                <a16:creationId xmlns:a16="http://schemas.microsoft.com/office/drawing/2014/main" id="{764354C8-B403-7AC5-1501-09F791F5035C}"/>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a:t>
            </a:r>
            <a:r>
              <a:rPr lang="en-US" sz="1200" i="1" dirty="0" err="1">
                <a:solidFill>
                  <a:schemeClr val="bg1"/>
                </a:solidFill>
              </a:rPr>
              <a:t>Behavioural</a:t>
            </a:r>
            <a:r>
              <a:rPr lang="en-US" sz="1200" i="1" dirty="0">
                <a:solidFill>
                  <a:schemeClr val="bg1"/>
                </a:solidFill>
              </a:rPr>
              <a:t> Brain Research </a:t>
            </a:r>
            <a:r>
              <a:rPr lang="en-US" sz="1200" dirty="0">
                <a:solidFill>
                  <a:schemeClr val="bg1"/>
                </a:solidFill>
              </a:rPr>
              <a:t>(2023)</a:t>
            </a:r>
          </a:p>
        </p:txBody>
      </p:sp>
      <p:sp>
        <p:nvSpPr>
          <p:cNvPr id="5" name="TextBox 4">
            <a:extLst>
              <a:ext uri="{FF2B5EF4-FFF2-40B4-BE49-F238E27FC236}">
                <a16:creationId xmlns:a16="http://schemas.microsoft.com/office/drawing/2014/main" id="{E29D14CD-80C7-F078-B7A2-7CF5E4C010B9}"/>
              </a:ext>
            </a:extLst>
          </p:cNvPr>
          <p:cNvSpPr txBox="1"/>
          <p:nvPr/>
        </p:nvSpPr>
        <p:spPr>
          <a:xfrm>
            <a:off x="4219460" y="2126255"/>
            <a:ext cx="1388126" cy="56186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2043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7C48-5BD1-35E3-EAC0-EE617A79930B}"/>
              </a:ext>
            </a:extLst>
          </p:cNvPr>
          <p:cNvSpPr>
            <a:spLocks noGrp="1"/>
          </p:cNvSpPr>
          <p:nvPr>
            <p:ph type="title"/>
          </p:nvPr>
        </p:nvSpPr>
        <p:spPr/>
        <p:txBody>
          <a:bodyPr>
            <a:noAutofit/>
          </a:bodyPr>
          <a:lstStyle/>
          <a:p>
            <a:r>
              <a:rPr lang="en-US" sz="2800" dirty="0"/>
              <a:t>SB-334867 prevented long term potentiation in 3xTg-AD mice.</a:t>
            </a:r>
          </a:p>
        </p:txBody>
      </p:sp>
      <p:sp>
        <p:nvSpPr>
          <p:cNvPr id="3" name="Content Placeholder 2">
            <a:extLst>
              <a:ext uri="{FF2B5EF4-FFF2-40B4-BE49-F238E27FC236}">
                <a16:creationId xmlns:a16="http://schemas.microsoft.com/office/drawing/2014/main" id="{BEF0DB90-2D77-F4C5-055F-A5BDD36C93E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A156567-D205-354D-258A-36758C521BE2}"/>
              </a:ext>
            </a:extLst>
          </p:cNvPr>
          <p:cNvSpPr>
            <a:spLocks noGrp="1"/>
          </p:cNvSpPr>
          <p:nvPr>
            <p:ph type="sldNum" sz="quarter" idx="12"/>
          </p:nvPr>
        </p:nvSpPr>
        <p:spPr/>
        <p:txBody>
          <a:bodyPr/>
          <a:lstStyle/>
          <a:p>
            <a:fld id="{16CD4188-9708-4E2C-998E-E5DCA0C86C97}" type="slidenum">
              <a:rPr lang="en-US" smtClean="0"/>
              <a:t>55</a:t>
            </a:fld>
            <a:endParaRPr lang="en-US"/>
          </a:p>
        </p:txBody>
      </p:sp>
      <p:pic>
        <p:nvPicPr>
          <p:cNvPr id="6" name="Picture 5">
            <a:extLst>
              <a:ext uri="{FF2B5EF4-FFF2-40B4-BE49-F238E27FC236}">
                <a16:creationId xmlns:a16="http://schemas.microsoft.com/office/drawing/2014/main" id="{20DDDD71-9DC1-751D-D416-2344D3276019}"/>
              </a:ext>
            </a:extLst>
          </p:cNvPr>
          <p:cNvPicPr>
            <a:picLocks noChangeAspect="1"/>
          </p:cNvPicPr>
          <p:nvPr/>
        </p:nvPicPr>
        <p:blipFill>
          <a:blip r:embed="rId2"/>
          <a:stretch>
            <a:fillRect/>
          </a:stretch>
        </p:blipFill>
        <p:spPr>
          <a:xfrm>
            <a:off x="3390898" y="1319417"/>
            <a:ext cx="5471164" cy="4732556"/>
          </a:xfrm>
          <a:prstGeom prst="rect">
            <a:avLst/>
          </a:prstGeom>
        </p:spPr>
      </p:pic>
      <p:sp>
        <p:nvSpPr>
          <p:cNvPr id="7" name="TextBox 6">
            <a:extLst>
              <a:ext uri="{FF2B5EF4-FFF2-40B4-BE49-F238E27FC236}">
                <a16:creationId xmlns:a16="http://schemas.microsoft.com/office/drawing/2014/main" id="{17C5D1B8-0F2F-B378-1091-EEFADC75DE91}"/>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a:t>
            </a:r>
            <a:r>
              <a:rPr lang="en-US" sz="1200" i="1" dirty="0" err="1">
                <a:solidFill>
                  <a:schemeClr val="bg1"/>
                </a:solidFill>
              </a:rPr>
              <a:t>Behavioural</a:t>
            </a:r>
            <a:r>
              <a:rPr lang="en-US" sz="1200" i="1" dirty="0">
                <a:solidFill>
                  <a:schemeClr val="bg1"/>
                </a:solidFill>
              </a:rPr>
              <a:t> Brain Research </a:t>
            </a:r>
            <a:r>
              <a:rPr lang="en-US" sz="1200" dirty="0">
                <a:solidFill>
                  <a:schemeClr val="bg1"/>
                </a:solidFill>
              </a:rPr>
              <a:t>(2023)</a:t>
            </a:r>
          </a:p>
        </p:txBody>
      </p:sp>
    </p:spTree>
    <p:extLst>
      <p:ext uri="{BB962C8B-B14F-4D97-AF65-F5344CB8AC3E}">
        <p14:creationId xmlns:p14="http://schemas.microsoft.com/office/powerpoint/2010/main" val="3331745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1839-821A-1957-6E33-8CCADEC25A88}"/>
              </a:ext>
            </a:extLst>
          </p:cNvPr>
          <p:cNvSpPr>
            <a:spLocks noGrp="1"/>
          </p:cNvSpPr>
          <p:nvPr>
            <p:ph type="title"/>
          </p:nvPr>
        </p:nvSpPr>
        <p:spPr/>
        <p:txBody>
          <a:bodyPr>
            <a:noAutofit/>
          </a:bodyPr>
          <a:lstStyle/>
          <a:p>
            <a:r>
              <a:rPr lang="en-US" sz="2800" dirty="0"/>
              <a:t>SB-334867 aggravated the impairment of short-term working memory in 3xTg-AD mice – Novel Object Recognition</a:t>
            </a:r>
          </a:p>
        </p:txBody>
      </p:sp>
      <p:sp>
        <p:nvSpPr>
          <p:cNvPr id="4" name="Slide Number Placeholder 3">
            <a:extLst>
              <a:ext uri="{FF2B5EF4-FFF2-40B4-BE49-F238E27FC236}">
                <a16:creationId xmlns:a16="http://schemas.microsoft.com/office/drawing/2014/main" id="{4F13E577-220B-76DB-CB38-806E4FEE6577}"/>
              </a:ext>
            </a:extLst>
          </p:cNvPr>
          <p:cNvSpPr>
            <a:spLocks noGrp="1"/>
          </p:cNvSpPr>
          <p:nvPr>
            <p:ph type="sldNum" sz="quarter" idx="12"/>
          </p:nvPr>
        </p:nvSpPr>
        <p:spPr/>
        <p:txBody>
          <a:bodyPr/>
          <a:lstStyle/>
          <a:p>
            <a:fld id="{16CD4188-9708-4E2C-998E-E5DCA0C86C97}" type="slidenum">
              <a:rPr lang="en-US" smtClean="0"/>
              <a:t>56</a:t>
            </a:fld>
            <a:endParaRPr lang="en-US"/>
          </a:p>
        </p:txBody>
      </p:sp>
      <p:pic>
        <p:nvPicPr>
          <p:cNvPr id="6" name="Picture 5">
            <a:extLst>
              <a:ext uri="{FF2B5EF4-FFF2-40B4-BE49-F238E27FC236}">
                <a16:creationId xmlns:a16="http://schemas.microsoft.com/office/drawing/2014/main" id="{B1073449-1267-DCBE-2574-F7054B1B245C}"/>
              </a:ext>
            </a:extLst>
          </p:cNvPr>
          <p:cNvPicPr>
            <a:picLocks noChangeAspect="1"/>
          </p:cNvPicPr>
          <p:nvPr/>
        </p:nvPicPr>
        <p:blipFill rotWithShape="1">
          <a:blip r:embed="rId3"/>
          <a:srcRect l="50000"/>
          <a:stretch/>
        </p:blipFill>
        <p:spPr>
          <a:xfrm>
            <a:off x="6096000" y="1986600"/>
            <a:ext cx="5405200" cy="3623940"/>
          </a:xfrm>
          <a:prstGeom prst="rect">
            <a:avLst/>
          </a:prstGeom>
        </p:spPr>
      </p:pic>
      <p:sp>
        <p:nvSpPr>
          <p:cNvPr id="7" name="TextBox 6">
            <a:extLst>
              <a:ext uri="{FF2B5EF4-FFF2-40B4-BE49-F238E27FC236}">
                <a16:creationId xmlns:a16="http://schemas.microsoft.com/office/drawing/2014/main" id="{279DD3DB-835B-C5E7-FC00-512BE3C99E77}"/>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a:t>
            </a:r>
            <a:r>
              <a:rPr lang="en-US" sz="1200" i="1" dirty="0" err="1">
                <a:solidFill>
                  <a:schemeClr val="bg1"/>
                </a:solidFill>
              </a:rPr>
              <a:t>Behavioural</a:t>
            </a:r>
            <a:r>
              <a:rPr lang="en-US" sz="1200" i="1" dirty="0">
                <a:solidFill>
                  <a:schemeClr val="bg1"/>
                </a:solidFill>
              </a:rPr>
              <a:t> Brain Research </a:t>
            </a:r>
            <a:r>
              <a:rPr lang="en-US" sz="1200" dirty="0">
                <a:solidFill>
                  <a:schemeClr val="bg1"/>
                </a:solidFill>
              </a:rPr>
              <a:t>(2023)</a:t>
            </a:r>
          </a:p>
        </p:txBody>
      </p:sp>
      <p:pic>
        <p:nvPicPr>
          <p:cNvPr id="3074" name="Picture 2" descr="Novel Object Recognition - Histogenotech">
            <a:extLst>
              <a:ext uri="{FF2B5EF4-FFF2-40B4-BE49-F238E27FC236}">
                <a16:creationId xmlns:a16="http://schemas.microsoft.com/office/drawing/2014/main" id="{84CE1DD5-7941-EB91-F2CE-0A2341EC2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00" y="2398395"/>
            <a:ext cx="4876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4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7C68-0D3B-5E60-178B-42D9C672D460}"/>
              </a:ext>
            </a:extLst>
          </p:cNvPr>
          <p:cNvSpPr>
            <a:spLocks noGrp="1"/>
          </p:cNvSpPr>
          <p:nvPr>
            <p:ph type="title"/>
          </p:nvPr>
        </p:nvSpPr>
        <p:spPr/>
        <p:txBody>
          <a:bodyPr>
            <a:noAutofit/>
          </a:bodyPr>
          <a:lstStyle/>
          <a:p>
            <a:r>
              <a:rPr lang="en-US" sz="2800" dirty="0"/>
              <a:t>SB-334867 prevented 3xTg-AD mice from remembering the location of a hidden platform in the Morris Water Maze Test.</a:t>
            </a:r>
          </a:p>
        </p:txBody>
      </p:sp>
      <p:sp>
        <p:nvSpPr>
          <p:cNvPr id="3" name="Content Placeholder 2">
            <a:extLst>
              <a:ext uri="{FF2B5EF4-FFF2-40B4-BE49-F238E27FC236}">
                <a16:creationId xmlns:a16="http://schemas.microsoft.com/office/drawing/2014/main" id="{D39CFEE3-9D8E-C93F-BB78-D440744FD43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AC22827-ABA5-2A10-C19D-AA6BA270B841}"/>
              </a:ext>
            </a:extLst>
          </p:cNvPr>
          <p:cNvSpPr>
            <a:spLocks noGrp="1"/>
          </p:cNvSpPr>
          <p:nvPr>
            <p:ph type="sldNum" sz="quarter" idx="12"/>
          </p:nvPr>
        </p:nvSpPr>
        <p:spPr/>
        <p:txBody>
          <a:bodyPr/>
          <a:lstStyle/>
          <a:p>
            <a:fld id="{16CD4188-9708-4E2C-998E-E5DCA0C86C97}" type="slidenum">
              <a:rPr lang="en-US" smtClean="0"/>
              <a:t>57</a:t>
            </a:fld>
            <a:endParaRPr lang="en-US"/>
          </a:p>
        </p:txBody>
      </p:sp>
      <p:pic>
        <p:nvPicPr>
          <p:cNvPr id="6" name="Picture 5">
            <a:extLst>
              <a:ext uri="{FF2B5EF4-FFF2-40B4-BE49-F238E27FC236}">
                <a16:creationId xmlns:a16="http://schemas.microsoft.com/office/drawing/2014/main" id="{F59F817D-213F-977E-B4DC-1EA899B88BDC}"/>
              </a:ext>
            </a:extLst>
          </p:cNvPr>
          <p:cNvPicPr>
            <a:picLocks noChangeAspect="1"/>
          </p:cNvPicPr>
          <p:nvPr/>
        </p:nvPicPr>
        <p:blipFill>
          <a:blip r:embed="rId2"/>
          <a:stretch>
            <a:fillRect/>
          </a:stretch>
        </p:blipFill>
        <p:spPr>
          <a:xfrm>
            <a:off x="4186410" y="1401589"/>
            <a:ext cx="3992883" cy="2833951"/>
          </a:xfrm>
          <a:prstGeom prst="rect">
            <a:avLst/>
          </a:prstGeom>
        </p:spPr>
      </p:pic>
      <p:pic>
        <p:nvPicPr>
          <p:cNvPr id="8" name="Picture 7">
            <a:extLst>
              <a:ext uri="{FF2B5EF4-FFF2-40B4-BE49-F238E27FC236}">
                <a16:creationId xmlns:a16="http://schemas.microsoft.com/office/drawing/2014/main" id="{97AC5B90-52AD-7198-BE06-D59E23372CEE}"/>
              </a:ext>
            </a:extLst>
          </p:cNvPr>
          <p:cNvPicPr>
            <a:picLocks noChangeAspect="1"/>
          </p:cNvPicPr>
          <p:nvPr/>
        </p:nvPicPr>
        <p:blipFill>
          <a:blip r:embed="rId3"/>
          <a:stretch>
            <a:fillRect/>
          </a:stretch>
        </p:blipFill>
        <p:spPr>
          <a:xfrm>
            <a:off x="2796428" y="4538408"/>
            <a:ext cx="6599143" cy="1513565"/>
          </a:xfrm>
          <a:prstGeom prst="rect">
            <a:avLst/>
          </a:prstGeom>
        </p:spPr>
      </p:pic>
      <p:sp>
        <p:nvSpPr>
          <p:cNvPr id="9" name="TextBox 8">
            <a:extLst>
              <a:ext uri="{FF2B5EF4-FFF2-40B4-BE49-F238E27FC236}">
                <a16:creationId xmlns:a16="http://schemas.microsoft.com/office/drawing/2014/main" id="{6566703A-0911-9A16-D63D-544412752B24}"/>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Gao </a:t>
            </a:r>
            <a:r>
              <a:rPr lang="en-US" sz="1200" i="1" dirty="0">
                <a:solidFill>
                  <a:schemeClr val="bg1"/>
                </a:solidFill>
              </a:rPr>
              <a:t>et al., </a:t>
            </a:r>
            <a:r>
              <a:rPr lang="en-US" sz="1200" i="1" dirty="0" err="1">
                <a:solidFill>
                  <a:schemeClr val="bg1"/>
                </a:solidFill>
              </a:rPr>
              <a:t>Behavioural</a:t>
            </a:r>
            <a:r>
              <a:rPr lang="en-US" sz="1200" i="1" dirty="0">
                <a:solidFill>
                  <a:schemeClr val="bg1"/>
                </a:solidFill>
              </a:rPr>
              <a:t> Brain Research </a:t>
            </a:r>
            <a:r>
              <a:rPr lang="en-US" sz="1200" dirty="0">
                <a:solidFill>
                  <a:schemeClr val="bg1"/>
                </a:solidFill>
              </a:rPr>
              <a:t>(2023)</a:t>
            </a:r>
          </a:p>
        </p:txBody>
      </p:sp>
    </p:spTree>
    <p:extLst>
      <p:ext uri="{BB962C8B-B14F-4D97-AF65-F5344CB8AC3E}">
        <p14:creationId xmlns:p14="http://schemas.microsoft.com/office/powerpoint/2010/main" val="1946376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076F-D7EA-67FE-08BD-011F50C4E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EC8DC-8B2F-8CA5-A821-BFB256C2BF4E}"/>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77049442-A863-9614-8A61-BD3C7C63D859}"/>
              </a:ext>
            </a:extLst>
          </p:cNvPr>
          <p:cNvSpPr>
            <a:spLocks noGrp="1"/>
          </p:cNvSpPr>
          <p:nvPr>
            <p:ph type="sldNum" sz="quarter" idx="12"/>
          </p:nvPr>
        </p:nvSpPr>
        <p:spPr/>
        <p:txBody>
          <a:bodyPr/>
          <a:lstStyle/>
          <a:p>
            <a:fld id="{16CD4188-9708-4E2C-998E-E5DCA0C86C97}" type="slidenum">
              <a:rPr lang="en-US" smtClean="0"/>
              <a:t>58</a:t>
            </a:fld>
            <a:endParaRPr lang="en-US"/>
          </a:p>
        </p:txBody>
      </p:sp>
      <p:sp>
        <p:nvSpPr>
          <p:cNvPr id="4" name="TextBox 3">
            <a:extLst>
              <a:ext uri="{FF2B5EF4-FFF2-40B4-BE49-F238E27FC236}">
                <a16:creationId xmlns:a16="http://schemas.microsoft.com/office/drawing/2014/main" id="{67276C62-057B-FB81-319A-68AD1C9053DD}"/>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D02B6884-3913-D8D6-A588-18E777B72738}"/>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E6E28602-AC6C-CB2F-E1CE-0ECEFC1048E0}"/>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BA9560E2-E081-BEB3-B788-8B53C20575EB}"/>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C719FB7F-1075-0687-47FD-7A8742A1624D}"/>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(individual)</a:t>
            </a:r>
          </a:p>
        </p:txBody>
      </p:sp>
      <p:cxnSp>
        <p:nvCxnSpPr>
          <p:cNvPr id="16" name="Straight Arrow Connector 15">
            <a:extLst>
              <a:ext uri="{FF2B5EF4-FFF2-40B4-BE49-F238E27FC236}">
                <a16:creationId xmlns:a16="http://schemas.microsoft.com/office/drawing/2014/main" id="{F1976633-1B22-DCF0-01D1-7BFA5A47285F}"/>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9C0ED48-0B89-D5E6-5D73-02BC382F9212}"/>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EE2DC19D-1389-4280-F61B-E234CF034E70}"/>
              </a:ext>
            </a:extLst>
          </p:cNvPr>
          <p:cNvSpPr txBox="1"/>
          <p:nvPr/>
        </p:nvSpPr>
        <p:spPr>
          <a:xfrm>
            <a:off x="6531558"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1" name="TextBox 20">
            <a:extLst>
              <a:ext uri="{FF2B5EF4-FFF2-40B4-BE49-F238E27FC236}">
                <a16:creationId xmlns:a16="http://schemas.microsoft.com/office/drawing/2014/main" id="{B6BA43EA-B394-4CB3-0D79-EEB2D17941BD}"/>
              </a:ext>
            </a:extLst>
          </p:cNvPr>
          <p:cNvSpPr txBox="1"/>
          <p:nvPr/>
        </p:nvSpPr>
        <p:spPr>
          <a:xfrm>
            <a:off x="6517820"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304EACFC-DA9D-29EB-9A6E-8060F6BC3C42}"/>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DA39ADA4-1BF1-4309-069D-65BF44A0E89B}"/>
              </a:ext>
            </a:extLst>
          </p:cNvPr>
          <p:cNvCxnSpPr>
            <a:cxnSpLocks/>
          </p:cNvCxnSpPr>
          <p:nvPr/>
        </p:nvCxnSpPr>
        <p:spPr>
          <a:xfrm flipH="1">
            <a:off x="7647655"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CAA4BF4C-741E-009D-9E2C-DD0D5A8F96A5}"/>
              </a:ext>
            </a:extLst>
          </p:cNvPr>
          <p:cNvSpPr txBox="1"/>
          <p:nvPr/>
        </p:nvSpPr>
        <p:spPr>
          <a:xfrm>
            <a:off x="8763753" y="2097523"/>
            <a:ext cx="2259671" cy="646331"/>
          </a:xfrm>
          <a:prstGeom prst="rect">
            <a:avLst/>
          </a:prstGeom>
          <a:noFill/>
        </p:spPr>
        <p:txBody>
          <a:bodyPr wrap="square" rtlCol="0">
            <a:spAutoFit/>
          </a:bodyPr>
          <a:lstStyle/>
          <a:p>
            <a:pPr algn="ctr"/>
            <a:r>
              <a:rPr lang="en-US" dirty="0"/>
              <a:t>OX1R and OX2R </a:t>
            </a:r>
            <a:r>
              <a:rPr lang="en-US" dirty="0">
                <a:solidFill>
                  <a:srgbClr val="0070C0"/>
                </a:solidFill>
              </a:rPr>
              <a:t>blockage</a:t>
            </a:r>
            <a:r>
              <a:rPr lang="en-US" dirty="0"/>
              <a:t> (DORA)</a:t>
            </a:r>
          </a:p>
        </p:txBody>
      </p:sp>
      <p:cxnSp>
        <p:nvCxnSpPr>
          <p:cNvPr id="27" name="Straight Arrow Connector 26">
            <a:extLst>
              <a:ext uri="{FF2B5EF4-FFF2-40B4-BE49-F238E27FC236}">
                <a16:creationId xmlns:a16="http://schemas.microsoft.com/office/drawing/2014/main" id="{03740C6E-CF13-9CCF-4715-BD5092B1FBA8}"/>
              </a:ext>
            </a:extLst>
          </p:cNvPr>
          <p:cNvCxnSpPr>
            <a:cxnSpLocks/>
          </p:cNvCxnSpPr>
          <p:nvPr/>
        </p:nvCxnSpPr>
        <p:spPr>
          <a:xfrm flipH="1">
            <a:off x="9907326"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8A5BB21-2938-444D-7A4A-4F67A1CE2E4E}"/>
              </a:ext>
            </a:extLst>
          </p:cNvPr>
          <p:cNvSpPr txBox="1"/>
          <p:nvPr/>
        </p:nvSpPr>
        <p:spPr>
          <a:xfrm>
            <a:off x="877749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Tree>
    <p:extLst>
      <p:ext uri="{BB962C8B-B14F-4D97-AF65-F5344CB8AC3E}">
        <p14:creationId xmlns:p14="http://schemas.microsoft.com/office/powerpoint/2010/main" val="4059661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3FA70-ED8C-227C-5F93-3893C8C18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6126C-4E88-5DD7-6C04-6ACCFC88C893}"/>
              </a:ext>
            </a:extLst>
          </p:cNvPr>
          <p:cNvSpPr>
            <a:spLocks noGrp="1"/>
          </p:cNvSpPr>
          <p:nvPr>
            <p:ph type="title"/>
          </p:nvPr>
        </p:nvSpPr>
        <p:spPr/>
        <p:txBody>
          <a:bodyPr>
            <a:noAutofit/>
          </a:bodyPr>
          <a:lstStyle/>
          <a:p>
            <a:r>
              <a:rPr lang="en-US" sz="3600" dirty="0"/>
              <a:t>What we know so far</a:t>
            </a:r>
          </a:p>
        </p:txBody>
      </p:sp>
      <p:sp>
        <p:nvSpPr>
          <p:cNvPr id="3" name="Slide Number Placeholder 2">
            <a:extLst>
              <a:ext uri="{FF2B5EF4-FFF2-40B4-BE49-F238E27FC236}">
                <a16:creationId xmlns:a16="http://schemas.microsoft.com/office/drawing/2014/main" id="{E8706F9D-ADE2-FC41-7A2C-8404B84C176C}"/>
              </a:ext>
            </a:extLst>
          </p:cNvPr>
          <p:cNvSpPr>
            <a:spLocks noGrp="1"/>
          </p:cNvSpPr>
          <p:nvPr>
            <p:ph type="sldNum" sz="quarter" idx="12"/>
          </p:nvPr>
        </p:nvSpPr>
        <p:spPr/>
        <p:txBody>
          <a:bodyPr/>
          <a:lstStyle/>
          <a:p>
            <a:fld id="{16CD4188-9708-4E2C-998E-E5DCA0C86C97}" type="slidenum">
              <a:rPr lang="en-US" smtClean="0"/>
              <a:t>59</a:t>
            </a:fld>
            <a:endParaRPr lang="en-US"/>
          </a:p>
        </p:txBody>
      </p:sp>
      <p:sp>
        <p:nvSpPr>
          <p:cNvPr id="4" name="TextBox 3">
            <a:extLst>
              <a:ext uri="{FF2B5EF4-FFF2-40B4-BE49-F238E27FC236}">
                <a16:creationId xmlns:a16="http://schemas.microsoft.com/office/drawing/2014/main" id="{B5ACD66B-87F7-F1B6-4B39-BD092C3AA3F5}"/>
              </a:ext>
            </a:extLst>
          </p:cNvPr>
          <p:cNvSpPr txBox="1"/>
          <p:nvPr/>
        </p:nvSpPr>
        <p:spPr>
          <a:xfrm>
            <a:off x="546351" y="3466039"/>
            <a:ext cx="2245933" cy="923330"/>
          </a:xfrm>
          <a:prstGeom prst="rect">
            <a:avLst/>
          </a:prstGeom>
          <a:noFill/>
        </p:spPr>
        <p:txBody>
          <a:bodyPr wrap="square" rtlCol="0">
            <a:spAutoFit/>
          </a:bodyPr>
          <a:lstStyle/>
          <a:p>
            <a:pPr algn="ctr"/>
            <a:r>
              <a:rPr lang="en-US" dirty="0">
                <a:solidFill>
                  <a:srgbClr val="00B050"/>
                </a:solidFill>
              </a:rPr>
              <a:t>Improvements</a:t>
            </a:r>
            <a:r>
              <a:rPr lang="en-US" dirty="0"/>
              <a:t> in learning and memory</a:t>
            </a:r>
          </a:p>
        </p:txBody>
      </p:sp>
      <p:sp>
        <p:nvSpPr>
          <p:cNvPr id="5" name="TextBox 4">
            <a:extLst>
              <a:ext uri="{FF2B5EF4-FFF2-40B4-BE49-F238E27FC236}">
                <a16:creationId xmlns:a16="http://schemas.microsoft.com/office/drawing/2014/main" id="{76622C26-4C96-495F-C7FC-B94895E0667B}"/>
              </a:ext>
            </a:extLst>
          </p:cNvPr>
          <p:cNvSpPr txBox="1"/>
          <p:nvPr/>
        </p:nvSpPr>
        <p:spPr>
          <a:xfrm>
            <a:off x="532613" y="2100595"/>
            <a:ext cx="2259671" cy="646331"/>
          </a:xfrm>
          <a:prstGeom prst="rect">
            <a:avLst/>
          </a:prstGeom>
          <a:noFill/>
        </p:spPr>
        <p:txBody>
          <a:bodyPr wrap="square" rtlCol="0">
            <a:spAutoFit/>
          </a:bodyPr>
          <a:lstStyle/>
          <a:p>
            <a:pPr algn="ctr"/>
            <a:r>
              <a:rPr lang="en-US" dirty="0"/>
              <a:t>OXA or OXB </a:t>
            </a:r>
            <a:r>
              <a:rPr lang="en-US" dirty="0">
                <a:solidFill>
                  <a:schemeClr val="accent1">
                    <a:lumMod val="50000"/>
                    <a:lumOff val="50000"/>
                  </a:schemeClr>
                </a:solidFill>
              </a:rPr>
              <a:t>administration</a:t>
            </a:r>
          </a:p>
        </p:txBody>
      </p:sp>
      <p:sp>
        <p:nvSpPr>
          <p:cNvPr id="7" name="TextBox 6">
            <a:extLst>
              <a:ext uri="{FF2B5EF4-FFF2-40B4-BE49-F238E27FC236}">
                <a16:creationId xmlns:a16="http://schemas.microsoft.com/office/drawing/2014/main" id="{64F630A6-312D-D566-2C92-2BB93B0BDEFC}"/>
              </a:ext>
            </a:extLst>
          </p:cNvPr>
          <p:cNvSpPr txBox="1"/>
          <p:nvPr/>
        </p:nvSpPr>
        <p:spPr>
          <a:xfrm>
            <a:off x="2203119" y="1454758"/>
            <a:ext cx="1621939" cy="369332"/>
          </a:xfrm>
          <a:prstGeom prst="rect">
            <a:avLst/>
          </a:prstGeom>
          <a:noFill/>
        </p:spPr>
        <p:txBody>
          <a:bodyPr wrap="square" rtlCol="0">
            <a:spAutoFit/>
          </a:bodyPr>
          <a:lstStyle/>
          <a:p>
            <a:pPr algn="ctr"/>
            <a:r>
              <a:rPr lang="en-US" b="1" dirty="0"/>
              <a:t>WT mice</a:t>
            </a:r>
          </a:p>
        </p:txBody>
      </p:sp>
      <p:cxnSp>
        <p:nvCxnSpPr>
          <p:cNvPr id="17" name="Straight Arrow Connector 16">
            <a:extLst>
              <a:ext uri="{FF2B5EF4-FFF2-40B4-BE49-F238E27FC236}">
                <a16:creationId xmlns:a16="http://schemas.microsoft.com/office/drawing/2014/main" id="{E713B9A1-09ED-8771-0100-CEDFC122BD8D}"/>
              </a:ext>
            </a:extLst>
          </p:cNvPr>
          <p:cNvCxnSpPr>
            <a:cxnSpLocks/>
          </p:cNvCxnSpPr>
          <p:nvPr/>
        </p:nvCxnSpPr>
        <p:spPr>
          <a:xfrm flipH="1">
            <a:off x="166244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130DEBE-DED4-8E5E-0DD8-CEA425BFCE1F}"/>
              </a:ext>
            </a:extLst>
          </p:cNvPr>
          <p:cNvSpPr txBox="1"/>
          <p:nvPr/>
        </p:nvSpPr>
        <p:spPr>
          <a:xfrm>
            <a:off x="2792284" y="2100595"/>
            <a:ext cx="2327838" cy="646331"/>
          </a:xfrm>
          <a:prstGeom prst="rect">
            <a:avLst/>
          </a:prstGeom>
          <a:noFill/>
        </p:spPr>
        <p:txBody>
          <a:bodyPr wrap="square" rtlCol="0">
            <a:spAutoFit/>
          </a:bodyPr>
          <a:lstStyle/>
          <a:p>
            <a:pPr algn="ctr"/>
            <a:r>
              <a:rPr lang="en-US" dirty="0"/>
              <a:t>OX1R or OX2R </a:t>
            </a:r>
            <a:r>
              <a:rPr lang="en-US" dirty="0">
                <a:solidFill>
                  <a:srgbClr val="0070C0"/>
                </a:solidFill>
              </a:rPr>
              <a:t>blockage</a:t>
            </a:r>
            <a:r>
              <a:rPr lang="en-US" dirty="0"/>
              <a:t> (individual)</a:t>
            </a:r>
          </a:p>
        </p:txBody>
      </p:sp>
      <p:cxnSp>
        <p:nvCxnSpPr>
          <p:cNvPr id="16" name="Straight Arrow Connector 15">
            <a:extLst>
              <a:ext uri="{FF2B5EF4-FFF2-40B4-BE49-F238E27FC236}">
                <a16:creationId xmlns:a16="http://schemas.microsoft.com/office/drawing/2014/main" id="{23F0A6CA-FFAA-C4F2-DC5D-0322231BACD6}"/>
              </a:ext>
            </a:extLst>
          </p:cNvPr>
          <p:cNvCxnSpPr>
            <a:cxnSpLocks/>
          </p:cNvCxnSpPr>
          <p:nvPr/>
        </p:nvCxnSpPr>
        <p:spPr>
          <a:xfrm flipH="1">
            <a:off x="3922119"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FD7C4FB6-A74D-6F6F-F04A-4EEF00208A62}"/>
              </a:ext>
            </a:extLst>
          </p:cNvPr>
          <p:cNvSpPr txBox="1"/>
          <p:nvPr/>
        </p:nvSpPr>
        <p:spPr>
          <a:xfrm>
            <a:off x="2792284" y="3466039"/>
            <a:ext cx="2245933" cy="923330"/>
          </a:xfrm>
          <a:prstGeom prst="rect">
            <a:avLst/>
          </a:prstGeom>
          <a:noFill/>
        </p:spPr>
        <p:txBody>
          <a:bodyPr wrap="square" rtlCol="0">
            <a:spAutoFit/>
          </a:bodyPr>
          <a:lstStyle/>
          <a:p>
            <a:pPr algn="ctr"/>
            <a:r>
              <a:rPr lang="en-US" dirty="0">
                <a:solidFill>
                  <a:srgbClr val="FF0000"/>
                </a:solidFill>
              </a:rPr>
              <a:t>Impairments</a:t>
            </a:r>
            <a:r>
              <a:rPr lang="en-US" dirty="0"/>
              <a:t> in learning and memory</a:t>
            </a:r>
          </a:p>
        </p:txBody>
      </p:sp>
      <p:sp>
        <p:nvSpPr>
          <p:cNvPr id="20" name="TextBox 19">
            <a:extLst>
              <a:ext uri="{FF2B5EF4-FFF2-40B4-BE49-F238E27FC236}">
                <a16:creationId xmlns:a16="http://schemas.microsoft.com/office/drawing/2014/main" id="{EC74CC83-E160-1E72-35E2-3F1873D7BB52}"/>
              </a:ext>
            </a:extLst>
          </p:cNvPr>
          <p:cNvSpPr txBox="1"/>
          <p:nvPr/>
        </p:nvSpPr>
        <p:spPr>
          <a:xfrm>
            <a:off x="5716310" y="3466039"/>
            <a:ext cx="2245933" cy="1200329"/>
          </a:xfrm>
          <a:prstGeom prst="rect">
            <a:avLst/>
          </a:prstGeom>
          <a:noFill/>
        </p:spPr>
        <p:txBody>
          <a:bodyPr wrap="square" rtlCol="0">
            <a:spAutoFit/>
          </a:bodyPr>
          <a:lstStyle/>
          <a:p>
            <a:pPr algn="ctr"/>
            <a:r>
              <a:rPr lang="en-US" dirty="0">
                <a:solidFill>
                  <a:srgbClr val="FF0000"/>
                </a:solidFill>
              </a:rPr>
              <a:t>Impairments</a:t>
            </a:r>
            <a:r>
              <a:rPr lang="en-US" dirty="0"/>
              <a:t> in learning and memory; </a:t>
            </a:r>
            <a:r>
              <a:rPr lang="en-US" dirty="0">
                <a:solidFill>
                  <a:srgbClr val="FF0000"/>
                </a:solidFill>
              </a:rPr>
              <a:t>worsening</a:t>
            </a:r>
            <a:r>
              <a:rPr lang="en-US" dirty="0"/>
              <a:t> A</a:t>
            </a:r>
            <a:r>
              <a:rPr lang="el-GR" dirty="0"/>
              <a:t>β</a:t>
            </a:r>
            <a:r>
              <a:rPr lang="en-US" dirty="0"/>
              <a:t> phenotype</a:t>
            </a:r>
          </a:p>
        </p:txBody>
      </p:sp>
      <p:sp>
        <p:nvSpPr>
          <p:cNvPr id="21" name="TextBox 20">
            <a:extLst>
              <a:ext uri="{FF2B5EF4-FFF2-40B4-BE49-F238E27FC236}">
                <a16:creationId xmlns:a16="http://schemas.microsoft.com/office/drawing/2014/main" id="{123ED146-A2E5-3F0C-BFBB-C4DDCF754C36}"/>
              </a:ext>
            </a:extLst>
          </p:cNvPr>
          <p:cNvSpPr txBox="1"/>
          <p:nvPr/>
        </p:nvSpPr>
        <p:spPr>
          <a:xfrm>
            <a:off x="5702572" y="2100595"/>
            <a:ext cx="2259671" cy="369332"/>
          </a:xfrm>
          <a:prstGeom prst="rect">
            <a:avLst/>
          </a:prstGeom>
          <a:noFill/>
        </p:spPr>
        <p:txBody>
          <a:bodyPr wrap="square" rtlCol="0">
            <a:spAutoFit/>
          </a:bodyPr>
          <a:lstStyle/>
          <a:p>
            <a:pPr algn="ctr"/>
            <a:r>
              <a:rPr lang="en-US" dirty="0"/>
              <a:t>OXA </a:t>
            </a:r>
            <a:r>
              <a:rPr lang="en-US" dirty="0">
                <a:solidFill>
                  <a:schemeClr val="accent1">
                    <a:lumMod val="50000"/>
                    <a:lumOff val="50000"/>
                  </a:schemeClr>
                </a:solidFill>
              </a:rPr>
              <a:t>administration</a:t>
            </a:r>
          </a:p>
        </p:txBody>
      </p:sp>
      <p:sp>
        <p:nvSpPr>
          <p:cNvPr id="22" name="TextBox 21">
            <a:extLst>
              <a:ext uri="{FF2B5EF4-FFF2-40B4-BE49-F238E27FC236}">
                <a16:creationId xmlns:a16="http://schemas.microsoft.com/office/drawing/2014/main" id="{23AFA279-8138-3780-728C-96DC71846473}"/>
              </a:ext>
            </a:extLst>
          </p:cNvPr>
          <p:cNvSpPr txBox="1"/>
          <p:nvPr/>
        </p:nvSpPr>
        <p:spPr>
          <a:xfrm>
            <a:off x="8188326" y="1454758"/>
            <a:ext cx="1621939" cy="369332"/>
          </a:xfrm>
          <a:prstGeom prst="rect">
            <a:avLst/>
          </a:prstGeom>
          <a:noFill/>
        </p:spPr>
        <p:txBody>
          <a:bodyPr wrap="square" rtlCol="0">
            <a:spAutoFit/>
          </a:bodyPr>
          <a:lstStyle/>
          <a:p>
            <a:pPr algn="ctr"/>
            <a:r>
              <a:rPr lang="en-US" b="1" dirty="0"/>
              <a:t>AD mice</a:t>
            </a:r>
          </a:p>
        </p:txBody>
      </p:sp>
      <p:cxnSp>
        <p:nvCxnSpPr>
          <p:cNvPr id="24" name="Straight Arrow Connector 23">
            <a:extLst>
              <a:ext uri="{FF2B5EF4-FFF2-40B4-BE49-F238E27FC236}">
                <a16:creationId xmlns:a16="http://schemas.microsoft.com/office/drawing/2014/main" id="{1BCF5C0A-5273-86E0-7A1D-D622D4CC1BE2}"/>
              </a:ext>
            </a:extLst>
          </p:cNvPr>
          <p:cNvCxnSpPr>
            <a:cxnSpLocks/>
          </p:cNvCxnSpPr>
          <p:nvPr/>
        </p:nvCxnSpPr>
        <p:spPr>
          <a:xfrm flipH="1">
            <a:off x="6832407"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1FFCF7A-79F5-1C44-6ED9-9E9CC282836D}"/>
              </a:ext>
            </a:extLst>
          </p:cNvPr>
          <p:cNvSpPr txBox="1"/>
          <p:nvPr/>
        </p:nvSpPr>
        <p:spPr>
          <a:xfrm>
            <a:off x="7948505" y="2097523"/>
            <a:ext cx="2259671" cy="646331"/>
          </a:xfrm>
          <a:prstGeom prst="rect">
            <a:avLst/>
          </a:prstGeom>
          <a:noFill/>
        </p:spPr>
        <p:txBody>
          <a:bodyPr wrap="square" rtlCol="0">
            <a:spAutoFit/>
          </a:bodyPr>
          <a:lstStyle/>
          <a:p>
            <a:pPr algn="ctr"/>
            <a:r>
              <a:rPr lang="en-US" dirty="0"/>
              <a:t>OX1R and OX2R </a:t>
            </a:r>
            <a:r>
              <a:rPr lang="en-US" dirty="0">
                <a:solidFill>
                  <a:srgbClr val="0070C0"/>
                </a:solidFill>
              </a:rPr>
              <a:t>blockage</a:t>
            </a:r>
            <a:r>
              <a:rPr lang="en-US" dirty="0"/>
              <a:t> (DORA)</a:t>
            </a:r>
          </a:p>
        </p:txBody>
      </p:sp>
      <p:cxnSp>
        <p:nvCxnSpPr>
          <p:cNvPr id="27" name="Straight Arrow Connector 26">
            <a:extLst>
              <a:ext uri="{FF2B5EF4-FFF2-40B4-BE49-F238E27FC236}">
                <a16:creationId xmlns:a16="http://schemas.microsoft.com/office/drawing/2014/main" id="{92C4AA7E-19C1-9494-7235-A9100157555A}"/>
              </a:ext>
            </a:extLst>
          </p:cNvPr>
          <p:cNvCxnSpPr>
            <a:cxnSpLocks/>
          </p:cNvCxnSpPr>
          <p:nvPr/>
        </p:nvCxnSpPr>
        <p:spPr>
          <a:xfrm flipH="1">
            <a:off x="9092078"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805E39A6-E1E8-D5CA-CCDD-5E5E4BC47175}"/>
              </a:ext>
            </a:extLst>
          </p:cNvPr>
          <p:cNvSpPr txBox="1"/>
          <p:nvPr/>
        </p:nvSpPr>
        <p:spPr>
          <a:xfrm>
            <a:off x="7962243" y="3466039"/>
            <a:ext cx="2245933" cy="1200329"/>
          </a:xfrm>
          <a:prstGeom prst="rect">
            <a:avLst/>
          </a:prstGeom>
          <a:noFill/>
        </p:spPr>
        <p:txBody>
          <a:bodyPr wrap="square" rtlCol="0">
            <a:spAutoFit/>
          </a:bodyPr>
          <a:lstStyle/>
          <a:p>
            <a:pPr algn="ctr"/>
            <a:r>
              <a:rPr lang="en-US" dirty="0">
                <a:solidFill>
                  <a:srgbClr val="00B050"/>
                </a:solidFill>
              </a:rPr>
              <a:t>Improvements</a:t>
            </a:r>
            <a:r>
              <a:rPr lang="en-US" dirty="0"/>
              <a:t> in learning and memory; </a:t>
            </a:r>
            <a:r>
              <a:rPr lang="en-US" dirty="0">
                <a:solidFill>
                  <a:srgbClr val="00B050"/>
                </a:solidFill>
              </a:rPr>
              <a:t>decreases</a:t>
            </a:r>
            <a:r>
              <a:rPr lang="en-US" dirty="0"/>
              <a:t> in A</a:t>
            </a:r>
            <a:r>
              <a:rPr lang="el-GR" dirty="0"/>
              <a:t>β</a:t>
            </a:r>
            <a:r>
              <a:rPr lang="en-US" dirty="0"/>
              <a:t> phenotype</a:t>
            </a:r>
          </a:p>
        </p:txBody>
      </p:sp>
      <p:sp>
        <p:nvSpPr>
          <p:cNvPr id="6" name="TextBox 5">
            <a:extLst>
              <a:ext uri="{FF2B5EF4-FFF2-40B4-BE49-F238E27FC236}">
                <a16:creationId xmlns:a16="http://schemas.microsoft.com/office/drawing/2014/main" id="{2213A5BA-5EFC-FF37-73CF-4BB40A1B49D7}"/>
              </a:ext>
            </a:extLst>
          </p:cNvPr>
          <p:cNvSpPr txBox="1"/>
          <p:nvPr/>
        </p:nvSpPr>
        <p:spPr>
          <a:xfrm>
            <a:off x="10082647" y="2075222"/>
            <a:ext cx="2259671" cy="369332"/>
          </a:xfrm>
          <a:prstGeom prst="rect">
            <a:avLst/>
          </a:prstGeom>
          <a:noFill/>
        </p:spPr>
        <p:txBody>
          <a:bodyPr wrap="square" rtlCol="0">
            <a:spAutoFit/>
          </a:bodyPr>
          <a:lstStyle/>
          <a:p>
            <a:pPr algn="ctr"/>
            <a:r>
              <a:rPr lang="en-US" dirty="0"/>
              <a:t>OX1R </a:t>
            </a:r>
            <a:r>
              <a:rPr lang="en-US" dirty="0">
                <a:solidFill>
                  <a:srgbClr val="0070C0"/>
                </a:solidFill>
              </a:rPr>
              <a:t>blockage</a:t>
            </a:r>
            <a:endParaRPr lang="en-US" dirty="0"/>
          </a:p>
        </p:txBody>
      </p:sp>
      <p:cxnSp>
        <p:nvCxnSpPr>
          <p:cNvPr id="8" name="Straight Arrow Connector 7">
            <a:extLst>
              <a:ext uri="{FF2B5EF4-FFF2-40B4-BE49-F238E27FC236}">
                <a16:creationId xmlns:a16="http://schemas.microsoft.com/office/drawing/2014/main" id="{086ED77B-1AEF-A9CC-C3AD-E795DD0682A2}"/>
              </a:ext>
            </a:extLst>
          </p:cNvPr>
          <p:cNvCxnSpPr>
            <a:cxnSpLocks/>
          </p:cNvCxnSpPr>
          <p:nvPr/>
        </p:nvCxnSpPr>
        <p:spPr>
          <a:xfrm flipH="1">
            <a:off x="11212482" y="2886196"/>
            <a:ext cx="6869" cy="5057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FF17AFF-7A94-2B77-4C5A-A05AA4C5ECF4}"/>
              </a:ext>
            </a:extLst>
          </p:cNvPr>
          <p:cNvSpPr txBox="1"/>
          <p:nvPr/>
        </p:nvSpPr>
        <p:spPr>
          <a:xfrm>
            <a:off x="10025845" y="3466038"/>
            <a:ext cx="2259670" cy="1200329"/>
          </a:xfrm>
          <a:prstGeom prst="rect">
            <a:avLst/>
          </a:prstGeom>
          <a:noFill/>
        </p:spPr>
        <p:txBody>
          <a:bodyPr wrap="square" rtlCol="0">
            <a:spAutoFit/>
          </a:bodyPr>
          <a:lstStyle/>
          <a:p>
            <a:pPr algn="ctr"/>
            <a:r>
              <a:rPr lang="en-US" dirty="0">
                <a:solidFill>
                  <a:srgbClr val="FF0000"/>
                </a:solidFill>
              </a:rPr>
              <a:t>Impairments</a:t>
            </a:r>
            <a:r>
              <a:rPr lang="en-US" dirty="0"/>
              <a:t> in learning and memory; </a:t>
            </a:r>
            <a:r>
              <a:rPr lang="en-US" dirty="0">
                <a:solidFill>
                  <a:srgbClr val="FF0000"/>
                </a:solidFill>
              </a:rPr>
              <a:t>worsening</a:t>
            </a:r>
            <a:r>
              <a:rPr lang="en-US" dirty="0"/>
              <a:t> A</a:t>
            </a:r>
            <a:r>
              <a:rPr lang="el-GR" dirty="0"/>
              <a:t>β</a:t>
            </a:r>
            <a:r>
              <a:rPr lang="en-US" dirty="0"/>
              <a:t> phenotype</a:t>
            </a:r>
          </a:p>
        </p:txBody>
      </p:sp>
    </p:spTree>
    <p:extLst>
      <p:ext uri="{BB962C8B-B14F-4D97-AF65-F5344CB8AC3E}">
        <p14:creationId xmlns:p14="http://schemas.microsoft.com/office/powerpoint/2010/main" val="126459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5B6E-1CBA-9166-4FD9-B29EC23C5D8C}"/>
              </a:ext>
            </a:extLst>
          </p:cNvPr>
          <p:cNvSpPr>
            <a:spLocks noGrp="1"/>
          </p:cNvSpPr>
          <p:nvPr>
            <p:ph type="title"/>
          </p:nvPr>
        </p:nvSpPr>
        <p:spPr/>
        <p:txBody>
          <a:bodyPr/>
          <a:lstStyle/>
          <a:p>
            <a:r>
              <a:rPr lang="en-US" dirty="0"/>
              <a:t>AD Progression</a:t>
            </a:r>
          </a:p>
        </p:txBody>
      </p:sp>
      <p:sp>
        <p:nvSpPr>
          <p:cNvPr id="3" name="Content Placeholder 2">
            <a:extLst>
              <a:ext uri="{FF2B5EF4-FFF2-40B4-BE49-F238E27FC236}">
                <a16:creationId xmlns:a16="http://schemas.microsoft.com/office/drawing/2014/main" id="{E75C4170-109F-6063-A241-FAE36CD8E62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F1086D8-C359-D0C3-EA95-C84D349CEB8D}"/>
              </a:ext>
            </a:extLst>
          </p:cNvPr>
          <p:cNvSpPr>
            <a:spLocks noGrp="1"/>
          </p:cNvSpPr>
          <p:nvPr>
            <p:ph type="sldNum" sz="quarter" idx="12"/>
          </p:nvPr>
        </p:nvSpPr>
        <p:spPr/>
        <p:txBody>
          <a:bodyPr/>
          <a:lstStyle/>
          <a:p>
            <a:fld id="{16CD4188-9708-4E2C-998E-E5DCA0C86C97}" type="slidenum">
              <a:rPr lang="en-US" smtClean="0"/>
              <a:t>6</a:t>
            </a:fld>
            <a:endParaRPr lang="en-US" dirty="0"/>
          </a:p>
        </p:txBody>
      </p:sp>
      <p:pic>
        <p:nvPicPr>
          <p:cNvPr id="5" name="Picture 4" descr="A diagram of a medical function&#10;&#10;Description automatically generated with medium confidence">
            <a:extLst>
              <a:ext uri="{FF2B5EF4-FFF2-40B4-BE49-F238E27FC236}">
                <a16:creationId xmlns:a16="http://schemas.microsoft.com/office/drawing/2014/main" id="{F1C86C26-5251-A809-8328-138AD3766A35}"/>
              </a:ext>
            </a:extLst>
          </p:cNvPr>
          <p:cNvPicPr>
            <a:picLocks noChangeAspect="1"/>
          </p:cNvPicPr>
          <p:nvPr/>
        </p:nvPicPr>
        <p:blipFill>
          <a:blip r:embed="rId2"/>
          <a:stretch>
            <a:fillRect/>
          </a:stretch>
        </p:blipFill>
        <p:spPr>
          <a:xfrm>
            <a:off x="1798962" y="1236617"/>
            <a:ext cx="8594076" cy="4920802"/>
          </a:xfrm>
          <a:prstGeom prst="rect">
            <a:avLst/>
          </a:prstGeom>
        </p:spPr>
      </p:pic>
      <p:sp>
        <p:nvSpPr>
          <p:cNvPr id="6" name="TextBox 5">
            <a:extLst>
              <a:ext uri="{FF2B5EF4-FFF2-40B4-BE49-F238E27FC236}">
                <a16:creationId xmlns:a16="http://schemas.microsoft.com/office/drawing/2014/main" id="{AE68C6E8-DA00-E103-0DCA-F061AE717FC8}"/>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Jack </a:t>
            </a:r>
            <a:r>
              <a:rPr lang="en-US" sz="1200" i="1" dirty="0">
                <a:solidFill>
                  <a:schemeClr val="bg1"/>
                </a:solidFill>
              </a:rPr>
              <a:t>et al., Lancet Neurology </a:t>
            </a:r>
            <a:r>
              <a:rPr lang="en-US" sz="1200" dirty="0">
                <a:solidFill>
                  <a:schemeClr val="bg1"/>
                </a:solidFill>
              </a:rPr>
              <a:t>(2010)</a:t>
            </a:r>
          </a:p>
        </p:txBody>
      </p:sp>
    </p:spTree>
    <p:extLst>
      <p:ext uri="{BB962C8B-B14F-4D97-AF65-F5344CB8AC3E}">
        <p14:creationId xmlns:p14="http://schemas.microsoft.com/office/powerpoint/2010/main" val="297177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8F11-3A13-7CDC-3579-ED7FB6A02B9A}"/>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A4EDFAB3-DE62-A7B4-6AF0-45CA2F9E1A9A}"/>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marL="201168"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3741FE47-DF93-A70B-36B1-E250E1C268C0}"/>
              </a:ext>
            </a:extLst>
          </p:cNvPr>
          <p:cNvSpPr>
            <a:spLocks noGrp="1"/>
          </p:cNvSpPr>
          <p:nvPr>
            <p:ph type="sldNum" sz="quarter" idx="12"/>
          </p:nvPr>
        </p:nvSpPr>
        <p:spPr/>
        <p:txBody>
          <a:bodyPr/>
          <a:lstStyle/>
          <a:p>
            <a:fld id="{16CD4188-9708-4E2C-998E-E5DCA0C86C97}" type="slidenum">
              <a:rPr lang="en-US" smtClean="0"/>
              <a:t>60</a:t>
            </a:fld>
            <a:endParaRPr lang="en-US"/>
          </a:p>
        </p:txBody>
      </p:sp>
    </p:spTree>
    <p:extLst>
      <p:ext uri="{BB962C8B-B14F-4D97-AF65-F5344CB8AC3E}">
        <p14:creationId xmlns:p14="http://schemas.microsoft.com/office/powerpoint/2010/main" val="925510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FDA4-FBD1-1F46-CDE7-ED536F2D2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C6406-A6AD-AFEE-64AB-057C27533352}"/>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4D9B70AA-21E8-70EC-8516-6A82419C72B0}"/>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lvl="1"/>
            <a:r>
              <a:rPr lang="en-US" dirty="0"/>
              <a:t>OX1R or OX2R </a:t>
            </a:r>
            <a:r>
              <a:rPr lang="en-US" dirty="0">
                <a:solidFill>
                  <a:srgbClr val="1E75BC"/>
                </a:solidFill>
              </a:rPr>
              <a:t>blockage</a:t>
            </a:r>
            <a:r>
              <a:rPr lang="en-US" dirty="0"/>
              <a:t> → decreased wakefulness → decreased attention/memory processes → </a:t>
            </a:r>
            <a:r>
              <a:rPr lang="en-US" dirty="0">
                <a:solidFill>
                  <a:srgbClr val="FF0000"/>
                </a:solidFill>
              </a:rPr>
              <a:t>impairments</a:t>
            </a:r>
            <a:r>
              <a:rPr lang="en-US" dirty="0"/>
              <a:t> in learning and memory</a:t>
            </a:r>
          </a:p>
          <a:p>
            <a:pPr lvl="1"/>
            <a:endParaRPr lang="en-US" dirty="0"/>
          </a:p>
        </p:txBody>
      </p:sp>
      <p:sp>
        <p:nvSpPr>
          <p:cNvPr id="4" name="Slide Number Placeholder 3">
            <a:extLst>
              <a:ext uri="{FF2B5EF4-FFF2-40B4-BE49-F238E27FC236}">
                <a16:creationId xmlns:a16="http://schemas.microsoft.com/office/drawing/2014/main" id="{35B5F734-A63A-6DBC-AB0E-447BDD974D7B}"/>
              </a:ext>
            </a:extLst>
          </p:cNvPr>
          <p:cNvSpPr>
            <a:spLocks noGrp="1"/>
          </p:cNvSpPr>
          <p:nvPr>
            <p:ph type="sldNum" sz="quarter" idx="12"/>
          </p:nvPr>
        </p:nvSpPr>
        <p:spPr/>
        <p:txBody>
          <a:bodyPr/>
          <a:lstStyle/>
          <a:p>
            <a:fld id="{16CD4188-9708-4E2C-998E-E5DCA0C86C97}" type="slidenum">
              <a:rPr lang="en-US" smtClean="0"/>
              <a:t>61</a:t>
            </a:fld>
            <a:endParaRPr lang="en-US"/>
          </a:p>
        </p:txBody>
      </p:sp>
    </p:spTree>
    <p:extLst>
      <p:ext uri="{BB962C8B-B14F-4D97-AF65-F5344CB8AC3E}">
        <p14:creationId xmlns:p14="http://schemas.microsoft.com/office/powerpoint/2010/main" val="3292394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2BCBC-4928-7BEC-820F-DBA24B044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59A41-B14E-7888-3C77-F3172CA9E682}"/>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38FAB7B2-C576-2745-D692-59E721BF8FCF}"/>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lvl="1"/>
            <a:r>
              <a:rPr lang="en-US" dirty="0"/>
              <a:t>OX1R or OX2R </a:t>
            </a:r>
            <a:r>
              <a:rPr lang="en-US" dirty="0">
                <a:solidFill>
                  <a:srgbClr val="1E75BC"/>
                </a:solidFill>
              </a:rPr>
              <a:t>blockage</a:t>
            </a:r>
            <a:r>
              <a:rPr lang="en-US" dirty="0"/>
              <a:t> → decreased wakefulness → decreased attention/memory processes → </a:t>
            </a:r>
            <a:r>
              <a:rPr lang="en-US" dirty="0">
                <a:solidFill>
                  <a:srgbClr val="FF0000"/>
                </a:solidFill>
              </a:rPr>
              <a:t>impairments</a:t>
            </a:r>
            <a:r>
              <a:rPr lang="en-US" dirty="0"/>
              <a:t> in learning and memory</a:t>
            </a:r>
          </a:p>
          <a:p>
            <a:r>
              <a:rPr lang="en-US" b="1" dirty="0"/>
              <a:t>AD:</a:t>
            </a:r>
          </a:p>
          <a:p>
            <a:pPr lvl="1"/>
            <a:r>
              <a:rPr lang="en-US" dirty="0"/>
              <a:t>OXA </a:t>
            </a:r>
            <a:r>
              <a:rPr lang="en-US" dirty="0">
                <a:solidFill>
                  <a:schemeClr val="accent2">
                    <a:lumMod val="60000"/>
                    <a:lumOff val="40000"/>
                  </a:schemeClr>
                </a:solidFill>
              </a:rPr>
              <a:t>administration</a:t>
            </a:r>
            <a:r>
              <a:rPr lang="en-US" dirty="0"/>
              <a:t> → increased wakefulness (less sleep) → an already stressed system now seeing more stress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84D4C74A-7EC5-9674-3B3B-21262CCA892F}"/>
              </a:ext>
            </a:extLst>
          </p:cNvPr>
          <p:cNvSpPr>
            <a:spLocks noGrp="1"/>
          </p:cNvSpPr>
          <p:nvPr>
            <p:ph type="sldNum" sz="quarter" idx="12"/>
          </p:nvPr>
        </p:nvSpPr>
        <p:spPr/>
        <p:txBody>
          <a:bodyPr/>
          <a:lstStyle/>
          <a:p>
            <a:fld id="{16CD4188-9708-4E2C-998E-E5DCA0C86C97}" type="slidenum">
              <a:rPr lang="en-US" smtClean="0"/>
              <a:t>62</a:t>
            </a:fld>
            <a:endParaRPr lang="en-US"/>
          </a:p>
        </p:txBody>
      </p:sp>
    </p:spTree>
    <p:extLst>
      <p:ext uri="{BB962C8B-B14F-4D97-AF65-F5344CB8AC3E}">
        <p14:creationId xmlns:p14="http://schemas.microsoft.com/office/powerpoint/2010/main" val="116691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F5C3-CC9A-56D2-7FBC-362CB0BE7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3E3EF-50EF-CAE5-37C4-EF99B2A14707}"/>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99E514F0-4E7F-9DAF-40E8-8E74A66FC18A}"/>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lvl="1"/>
            <a:r>
              <a:rPr lang="en-US" dirty="0"/>
              <a:t>OX1R or OX2R </a:t>
            </a:r>
            <a:r>
              <a:rPr lang="en-US" dirty="0">
                <a:solidFill>
                  <a:srgbClr val="1E75BC"/>
                </a:solidFill>
              </a:rPr>
              <a:t>blockage</a:t>
            </a:r>
            <a:r>
              <a:rPr lang="en-US" dirty="0"/>
              <a:t> → decreased wakefulness → decreased attention/memory processes → </a:t>
            </a:r>
            <a:r>
              <a:rPr lang="en-US" dirty="0">
                <a:solidFill>
                  <a:srgbClr val="FF0000"/>
                </a:solidFill>
              </a:rPr>
              <a:t>impairments</a:t>
            </a:r>
            <a:r>
              <a:rPr lang="en-US" dirty="0"/>
              <a:t> in learning and memory</a:t>
            </a:r>
          </a:p>
          <a:p>
            <a:r>
              <a:rPr lang="en-US" b="1" dirty="0"/>
              <a:t>AD:</a:t>
            </a:r>
          </a:p>
          <a:p>
            <a:pPr lvl="1"/>
            <a:r>
              <a:rPr lang="en-US" dirty="0"/>
              <a:t>OXA </a:t>
            </a:r>
            <a:r>
              <a:rPr lang="en-US" dirty="0">
                <a:solidFill>
                  <a:schemeClr val="accent2">
                    <a:lumMod val="60000"/>
                    <a:lumOff val="40000"/>
                  </a:schemeClr>
                </a:solidFill>
              </a:rPr>
              <a:t>administration</a:t>
            </a:r>
            <a:r>
              <a:rPr lang="en-US" dirty="0"/>
              <a:t> → increased wakefulness (less sleep) → an already stressed system now seeing more stress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r>
              <a:rPr lang="en-US" dirty="0"/>
              <a:t>OX1R and OX2R </a:t>
            </a:r>
            <a:r>
              <a:rPr lang="en-US" dirty="0">
                <a:solidFill>
                  <a:srgbClr val="1E75BC"/>
                </a:solidFill>
              </a:rPr>
              <a:t>blockage</a:t>
            </a:r>
            <a:r>
              <a:rPr lang="en-US" dirty="0"/>
              <a:t> → decreased wakefulness (more sleep) → less stress on an already stressed system → </a:t>
            </a:r>
            <a:r>
              <a:rPr lang="en-US" dirty="0">
                <a:solidFill>
                  <a:srgbClr val="00B050"/>
                </a:solidFill>
              </a:rPr>
              <a:t>improvements</a:t>
            </a:r>
            <a:r>
              <a:rPr lang="en-US" dirty="0"/>
              <a:t> in learning and memory and </a:t>
            </a:r>
            <a:r>
              <a:rPr lang="en-US" dirty="0">
                <a:solidFill>
                  <a:srgbClr val="00B050"/>
                </a:solidFill>
              </a:rPr>
              <a:t>decreases</a:t>
            </a:r>
            <a:r>
              <a:rPr lang="en-US" dirty="0"/>
              <a:t> in A</a:t>
            </a:r>
            <a:r>
              <a:rPr lang="el-GR" dirty="0"/>
              <a:t>β</a:t>
            </a:r>
            <a:r>
              <a:rPr lang="en-US" dirty="0"/>
              <a:t> phenotype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6D4BEA6F-C7A1-B5B1-742F-AC93AE0B0E9B}"/>
              </a:ext>
            </a:extLst>
          </p:cNvPr>
          <p:cNvSpPr>
            <a:spLocks noGrp="1"/>
          </p:cNvSpPr>
          <p:nvPr>
            <p:ph type="sldNum" sz="quarter" idx="12"/>
          </p:nvPr>
        </p:nvSpPr>
        <p:spPr/>
        <p:txBody>
          <a:bodyPr/>
          <a:lstStyle/>
          <a:p>
            <a:fld id="{16CD4188-9708-4E2C-998E-E5DCA0C86C97}" type="slidenum">
              <a:rPr lang="en-US" smtClean="0"/>
              <a:t>63</a:t>
            </a:fld>
            <a:endParaRPr lang="en-US"/>
          </a:p>
        </p:txBody>
      </p:sp>
    </p:spTree>
    <p:extLst>
      <p:ext uri="{BB962C8B-B14F-4D97-AF65-F5344CB8AC3E}">
        <p14:creationId xmlns:p14="http://schemas.microsoft.com/office/powerpoint/2010/main" val="545274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97FE-6461-EE88-27A7-003BD8FD4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98D25-E551-CED1-8536-2D988A2D821A}"/>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DCD1AF42-6C74-3E12-8127-54728911EFE4}"/>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lvl="1"/>
            <a:r>
              <a:rPr lang="en-US" dirty="0"/>
              <a:t>OX1R or OX2R </a:t>
            </a:r>
            <a:r>
              <a:rPr lang="en-US" dirty="0">
                <a:solidFill>
                  <a:srgbClr val="1E75BC"/>
                </a:solidFill>
              </a:rPr>
              <a:t>blockage</a:t>
            </a:r>
            <a:r>
              <a:rPr lang="en-US" dirty="0"/>
              <a:t> → no impact on sleep or decreased wakefulness → decreased attention/memory processes → </a:t>
            </a:r>
            <a:r>
              <a:rPr lang="en-US" dirty="0">
                <a:solidFill>
                  <a:srgbClr val="FF0000"/>
                </a:solidFill>
              </a:rPr>
              <a:t>impairments</a:t>
            </a:r>
            <a:r>
              <a:rPr lang="en-US" dirty="0"/>
              <a:t> in learning and memory</a:t>
            </a:r>
          </a:p>
          <a:p>
            <a:r>
              <a:rPr lang="en-US" b="1" dirty="0"/>
              <a:t>AD:</a:t>
            </a:r>
          </a:p>
          <a:p>
            <a:pPr lvl="1"/>
            <a:r>
              <a:rPr lang="en-US" dirty="0"/>
              <a:t>OXA </a:t>
            </a:r>
            <a:r>
              <a:rPr lang="en-US" dirty="0">
                <a:solidFill>
                  <a:schemeClr val="accent2">
                    <a:lumMod val="60000"/>
                    <a:lumOff val="40000"/>
                  </a:schemeClr>
                </a:solidFill>
              </a:rPr>
              <a:t>administration</a:t>
            </a:r>
            <a:r>
              <a:rPr lang="en-US" dirty="0"/>
              <a:t> → increased wakefulness (less sleep) → an already stressed system now seeing more stress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r>
              <a:rPr lang="en-US" dirty="0"/>
              <a:t>OX1R and OX2R </a:t>
            </a:r>
            <a:r>
              <a:rPr lang="en-US" dirty="0">
                <a:solidFill>
                  <a:srgbClr val="1E75BC"/>
                </a:solidFill>
              </a:rPr>
              <a:t>blockage</a:t>
            </a:r>
            <a:r>
              <a:rPr lang="en-US" dirty="0"/>
              <a:t> → decreased wakefulness (more sleep) → less stress on an already stressed system → </a:t>
            </a:r>
            <a:r>
              <a:rPr lang="en-US" dirty="0">
                <a:solidFill>
                  <a:srgbClr val="00B050"/>
                </a:solidFill>
              </a:rPr>
              <a:t>improvements</a:t>
            </a:r>
            <a:r>
              <a:rPr lang="en-US" dirty="0"/>
              <a:t> in learning and memory and </a:t>
            </a:r>
            <a:r>
              <a:rPr lang="en-US" dirty="0">
                <a:solidFill>
                  <a:srgbClr val="00B050"/>
                </a:solidFill>
              </a:rPr>
              <a:t>decreases</a:t>
            </a:r>
            <a:r>
              <a:rPr lang="en-US" dirty="0"/>
              <a:t> in A</a:t>
            </a:r>
            <a:r>
              <a:rPr lang="el-GR" dirty="0"/>
              <a:t>β</a:t>
            </a:r>
            <a:r>
              <a:rPr lang="en-US" dirty="0"/>
              <a:t> phenotype</a:t>
            </a:r>
          </a:p>
          <a:p>
            <a:pPr lvl="1"/>
            <a:r>
              <a:rPr lang="en-US" dirty="0"/>
              <a:t>OX1R </a:t>
            </a:r>
            <a:r>
              <a:rPr lang="en-US" dirty="0">
                <a:solidFill>
                  <a:srgbClr val="1E75BC"/>
                </a:solidFill>
              </a:rPr>
              <a:t>blockage</a:t>
            </a:r>
            <a:r>
              <a:rPr lang="en-US" dirty="0"/>
              <a:t> → no impact on sleep (due to OX1R KO mice phenotype) → no differences in sleep quality/quantity → no changes in stress on system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338DDB4-2658-15AA-C588-53295CB2BEB7}"/>
              </a:ext>
            </a:extLst>
          </p:cNvPr>
          <p:cNvSpPr>
            <a:spLocks noGrp="1"/>
          </p:cNvSpPr>
          <p:nvPr>
            <p:ph type="sldNum" sz="quarter" idx="12"/>
          </p:nvPr>
        </p:nvSpPr>
        <p:spPr/>
        <p:txBody>
          <a:bodyPr/>
          <a:lstStyle/>
          <a:p>
            <a:fld id="{16CD4188-9708-4E2C-998E-E5DCA0C86C97}" type="slidenum">
              <a:rPr lang="en-US" smtClean="0"/>
              <a:t>64</a:t>
            </a:fld>
            <a:endParaRPr lang="en-US"/>
          </a:p>
        </p:txBody>
      </p:sp>
    </p:spTree>
    <p:extLst>
      <p:ext uri="{BB962C8B-B14F-4D97-AF65-F5344CB8AC3E}">
        <p14:creationId xmlns:p14="http://schemas.microsoft.com/office/powerpoint/2010/main" val="163994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209B-913B-3628-7C74-CDF473246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D96FA-ED33-3000-9D95-4CF9D4B9D89D}"/>
              </a:ext>
            </a:extLst>
          </p:cNvPr>
          <p:cNvSpPr>
            <a:spLocks noGrp="1"/>
          </p:cNvSpPr>
          <p:nvPr>
            <p:ph type="title"/>
          </p:nvPr>
        </p:nvSpPr>
        <p:spPr/>
        <p:txBody>
          <a:bodyPr>
            <a:normAutofit fontScale="90000"/>
          </a:bodyPr>
          <a:lstStyle/>
          <a:p>
            <a:r>
              <a:rPr lang="en-US" dirty="0"/>
              <a:t>Can we make sense of this information?</a:t>
            </a:r>
          </a:p>
        </p:txBody>
      </p:sp>
      <p:sp>
        <p:nvSpPr>
          <p:cNvPr id="3" name="Content Placeholder 2">
            <a:extLst>
              <a:ext uri="{FF2B5EF4-FFF2-40B4-BE49-F238E27FC236}">
                <a16:creationId xmlns:a16="http://schemas.microsoft.com/office/drawing/2014/main" id="{C4E13D17-81F6-BB42-EF86-882BE1904273}"/>
              </a:ext>
            </a:extLst>
          </p:cNvPr>
          <p:cNvSpPr>
            <a:spLocks noGrp="1"/>
          </p:cNvSpPr>
          <p:nvPr>
            <p:ph idx="1"/>
          </p:nvPr>
        </p:nvSpPr>
        <p:spPr/>
        <p:txBody>
          <a:bodyPr/>
          <a:lstStyle/>
          <a:p>
            <a:r>
              <a:rPr lang="en-US" b="1" dirty="0"/>
              <a:t>WT:</a:t>
            </a:r>
          </a:p>
          <a:p>
            <a:pPr lvl="1"/>
            <a:r>
              <a:rPr lang="en-US" dirty="0"/>
              <a:t>OXA or OXB </a:t>
            </a:r>
            <a:r>
              <a:rPr lang="en-US" dirty="0">
                <a:solidFill>
                  <a:schemeClr val="accent2">
                    <a:lumMod val="60000"/>
                    <a:lumOff val="40000"/>
                  </a:schemeClr>
                </a:solidFill>
              </a:rPr>
              <a:t>administration</a:t>
            </a:r>
            <a:r>
              <a:rPr lang="en-US" dirty="0"/>
              <a:t> → increased wakefulness → increased attention/memory → </a:t>
            </a:r>
            <a:r>
              <a:rPr lang="en-US" dirty="0">
                <a:solidFill>
                  <a:srgbClr val="00B050"/>
                </a:solidFill>
              </a:rPr>
              <a:t>improvements</a:t>
            </a:r>
            <a:r>
              <a:rPr lang="en-US" dirty="0"/>
              <a:t> in learning and memory</a:t>
            </a:r>
          </a:p>
          <a:p>
            <a:pPr lvl="1"/>
            <a:r>
              <a:rPr lang="en-US" dirty="0"/>
              <a:t>OX1R or OX2R </a:t>
            </a:r>
            <a:r>
              <a:rPr lang="en-US" dirty="0">
                <a:solidFill>
                  <a:srgbClr val="1E75BC"/>
                </a:solidFill>
              </a:rPr>
              <a:t>blockage</a:t>
            </a:r>
            <a:r>
              <a:rPr lang="en-US" dirty="0"/>
              <a:t> → no impact on sleep or decreased wakefulness → decreased attention/memory processes → </a:t>
            </a:r>
            <a:r>
              <a:rPr lang="en-US" dirty="0">
                <a:solidFill>
                  <a:srgbClr val="FF0000"/>
                </a:solidFill>
              </a:rPr>
              <a:t>impairments</a:t>
            </a:r>
            <a:r>
              <a:rPr lang="en-US" dirty="0"/>
              <a:t> in learning and memory</a:t>
            </a:r>
          </a:p>
          <a:p>
            <a:r>
              <a:rPr lang="en-US" b="1" dirty="0"/>
              <a:t>AD:</a:t>
            </a:r>
          </a:p>
          <a:p>
            <a:pPr lvl="1"/>
            <a:r>
              <a:rPr lang="en-US" dirty="0"/>
              <a:t>OXA </a:t>
            </a:r>
            <a:r>
              <a:rPr lang="en-US" dirty="0">
                <a:solidFill>
                  <a:schemeClr val="accent2">
                    <a:lumMod val="60000"/>
                    <a:lumOff val="40000"/>
                  </a:schemeClr>
                </a:solidFill>
              </a:rPr>
              <a:t>administration</a:t>
            </a:r>
            <a:r>
              <a:rPr lang="en-US" dirty="0"/>
              <a:t> → increased wakefulness (less sleep) → an already stressed system now seeing more stress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r>
              <a:rPr lang="en-US" dirty="0"/>
              <a:t>OX1R and OX2R </a:t>
            </a:r>
            <a:r>
              <a:rPr lang="en-US" dirty="0">
                <a:solidFill>
                  <a:srgbClr val="1E75BC"/>
                </a:solidFill>
              </a:rPr>
              <a:t>blockage</a:t>
            </a:r>
            <a:r>
              <a:rPr lang="en-US" dirty="0"/>
              <a:t> → decreased wakefulness (more sleep) → less stress on an already stressed system → </a:t>
            </a:r>
            <a:r>
              <a:rPr lang="en-US" dirty="0">
                <a:solidFill>
                  <a:srgbClr val="00B050"/>
                </a:solidFill>
              </a:rPr>
              <a:t>improvements</a:t>
            </a:r>
            <a:r>
              <a:rPr lang="en-US" dirty="0"/>
              <a:t> in learning and memory and </a:t>
            </a:r>
            <a:r>
              <a:rPr lang="en-US" dirty="0">
                <a:solidFill>
                  <a:srgbClr val="00B050"/>
                </a:solidFill>
              </a:rPr>
              <a:t>decreases</a:t>
            </a:r>
            <a:r>
              <a:rPr lang="en-US" dirty="0"/>
              <a:t> in A</a:t>
            </a:r>
            <a:r>
              <a:rPr lang="el-GR" dirty="0"/>
              <a:t>β</a:t>
            </a:r>
            <a:r>
              <a:rPr lang="en-US" dirty="0"/>
              <a:t> phenotype</a:t>
            </a:r>
          </a:p>
          <a:p>
            <a:pPr lvl="1"/>
            <a:r>
              <a:rPr lang="en-US" dirty="0"/>
              <a:t>OX1R </a:t>
            </a:r>
            <a:r>
              <a:rPr lang="en-US" dirty="0">
                <a:solidFill>
                  <a:srgbClr val="1E75BC"/>
                </a:solidFill>
              </a:rPr>
              <a:t>blockage</a:t>
            </a:r>
            <a:r>
              <a:rPr lang="en-US" dirty="0"/>
              <a:t> → no impact on sleep (due to OX1R KO mice phenotype) → no differences in sleep quality/quantity → no changes in stress on system → </a:t>
            </a:r>
            <a:r>
              <a:rPr lang="en-US" dirty="0">
                <a:solidFill>
                  <a:srgbClr val="FF0000"/>
                </a:solidFill>
              </a:rPr>
              <a:t>impairments</a:t>
            </a:r>
            <a:r>
              <a:rPr lang="en-US" dirty="0"/>
              <a:t> in learning and memory and </a:t>
            </a:r>
            <a:r>
              <a:rPr lang="en-US" dirty="0">
                <a:solidFill>
                  <a:srgbClr val="FF0000"/>
                </a:solidFill>
              </a:rPr>
              <a:t>worsening</a:t>
            </a:r>
            <a:r>
              <a:rPr lang="en-US" dirty="0"/>
              <a:t> A</a:t>
            </a:r>
            <a:r>
              <a:rPr lang="el-GR" dirty="0"/>
              <a:t>β</a:t>
            </a:r>
            <a:r>
              <a:rPr lang="en-US" dirty="0"/>
              <a:t> phenotype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5D1E827-19C9-2B1B-BB3E-E8F3AD56840B}"/>
              </a:ext>
            </a:extLst>
          </p:cNvPr>
          <p:cNvSpPr>
            <a:spLocks noGrp="1"/>
          </p:cNvSpPr>
          <p:nvPr>
            <p:ph type="sldNum" sz="quarter" idx="12"/>
          </p:nvPr>
        </p:nvSpPr>
        <p:spPr/>
        <p:txBody>
          <a:bodyPr/>
          <a:lstStyle/>
          <a:p>
            <a:fld id="{16CD4188-9708-4E2C-998E-E5DCA0C86C97}" type="slidenum">
              <a:rPr lang="en-US" smtClean="0"/>
              <a:t>65</a:t>
            </a:fld>
            <a:endParaRPr lang="en-US"/>
          </a:p>
        </p:txBody>
      </p:sp>
      <p:sp>
        <p:nvSpPr>
          <p:cNvPr id="5" name="TextBox 4">
            <a:extLst>
              <a:ext uri="{FF2B5EF4-FFF2-40B4-BE49-F238E27FC236}">
                <a16:creationId xmlns:a16="http://schemas.microsoft.com/office/drawing/2014/main" id="{7786F02E-E5C5-4036-EAF9-BBCAA26C1AA9}"/>
              </a:ext>
            </a:extLst>
          </p:cNvPr>
          <p:cNvSpPr txBox="1"/>
          <p:nvPr/>
        </p:nvSpPr>
        <p:spPr>
          <a:xfrm>
            <a:off x="1097280" y="5702774"/>
            <a:ext cx="10144040" cy="461665"/>
          </a:xfrm>
          <a:prstGeom prst="rect">
            <a:avLst/>
          </a:prstGeom>
          <a:noFill/>
        </p:spPr>
        <p:txBody>
          <a:bodyPr wrap="square" rtlCol="0">
            <a:spAutoFit/>
          </a:bodyPr>
          <a:lstStyle/>
          <a:p>
            <a:pPr algn="ctr"/>
            <a:r>
              <a:rPr lang="en-US" sz="2400" dirty="0"/>
              <a:t>Need to test OXB </a:t>
            </a:r>
            <a:r>
              <a:rPr lang="en-US" sz="2400" dirty="0">
                <a:solidFill>
                  <a:schemeClr val="accent2">
                    <a:lumMod val="60000"/>
                    <a:lumOff val="40000"/>
                  </a:schemeClr>
                </a:solidFill>
              </a:rPr>
              <a:t>administration</a:t>
            </a:r>
            <a:r>
              <a:rPr lang="en-US" sz="2400" dirty="0"/>
              <a:t> and OX2R </a:t>
            </a:r>
            <a:r>
              <a:rPr lang="en-US" sz="2400" dirty="0">
                <a:solidFill>
                  <a:srgbClr val="1E75BC"/>
                </a:solidFill>
              </a:rPr>
              <a:t>blockage</a:t>
            </a:r>
            <a:r>
              <a:rPr lang="en-US" sz="2400" dirty="0"/>
              <a:t> in AD mice.</a:t>
            </a:r>
            <a:endParaRPr lang="en-US" sz="2000" dirty="0"/>
          </a:p>
        </p:txBody>
      </p:sp>
    </p:spTree>
    <p:extLst>
      <p:ext uri="{BB962C8B-B14F-4D97-AF65-F5344CB8AC3E}">
        <p14:creationId xmlns:p14="http://schemas.microsoft.com/office/powerpoint/2010/main" val="281766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BF77-21B9-4C7C-246F-2EAC411AE28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D0FCA20-0062-CE59-BAFE-CCECE9974816}"/>
              </a:ext>
            </a:extLst>
          </p:cNvPr>
          <p:cNvSpPr>
            <a:spLocks noGrp="1"/>
          </p:cNvSpPr>
          <p:nvPr>
            <p:ph idx="1"/>
          </p:nvPr>
        </p:nvSpPr>
        <p:spPr/>
        <p:txBody>
          <a:bodyPr/>
          <a:lstStyle/>
          <a:p>
            <a:pPr marL="201168" lvl="1" indent="0">
              <a:buNone/>
            </a:pPr>
            <a:endParaRPr lang="en-US" dirty="0"/>
          </a:p>
        </p:txBody>
      </p:sp>
      <p:sp>
        <p:nvSpPr>
          <p:cNvPr id="4" name="Slide Number Placeholder 3">
            <a:extLst>
              <a:ext uri="{FF2B5EF4-FFF2-40B4-BE49-F238E27FC236}">
                <a16:creationId xmlns:a16="http://schemas.microsoft.com/office/drawing/2014/main" id="{245F7D85-086B-988D-874A-BC93E905067D}"/>
              </a:ext>
            </a:extLst>
          </p:cNvPr>
          <p:cNvSpPr>
            <a:spLocks noGrp="1"/>
          </p:cNvSpPr>
          <p:nvPr>
            <p:ph type="sldNum" sz="quarter" idx="12"/>
          </p:nvPr>
        </p:nvSpPr>
        <p:spPr/>
        <p:txBody>
          <a:bodyPr/>
          <a:lstStyle/>
          <a:p>
            <a:fld id="{16CD4188-9708-4E2C-998E-E5DCA0C86C97}" type="slidenum">
              <a:rPr lang="en-US" smtClean="0"/>
              <a:t>66</a:t>
            </a:fld>
            <a:endParaRPr lang="en-US"/>
          </a:p>
        </p:txBody>
      </p:sp>
    </p:spTree>
    <p:extLst>
      <p:ext uri="{BB962C8B-B14F-4D97-AF65-F5344CB8AC3E}">
        <p14:creationId xmlns:p14="http://schemas.microsoft.com/office/powerpoint/2010/main" val="1631857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1E30F-77E8-4A15-1EC3-9A6147732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C0DC2-0055-300E-1B17-08EB2C85176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B747D7E-F5B7-C451-48B7-EE60CC4111E4}"/>
              </a:ext>
            </a:extLst>
          </p:cNvPr>
          <p:cNvSpPr>
            <a:spLocks noGrp="1"/>
          </p:cNvSpPr>
          <p:nvPr>
            <p:ph idx="1"/>
          </p:nvPr>
        </p:nvSpPr>
        <p:spPr/>
        <p:txBody>
          <a:bodyPr/>
          <a:lstStyle/>
          <a:p>
            <a:pPr>
              <a:buFont typeface="Arial" panose="020B0604020202020204" pitchFamily="34" charset="0"/>
              <a:buChar char="•"/>
            </a:pPr>
            <a:r>
              <a:rPr lang="en-US" dirty="0"/>
              <a:t> OX </a:t>
            </a:r>
            <a:r>
              <a:rPr lang="en-US" dirty="0">
                <a:solidFill>
                  <a:schemeClr val="accent1">
                    <a:lumMod val="75000"/>
                    <a:lumOff val="25000"/>
                  </a:schemeClr>
                </a:solidFill>
              </a:rPr>
              <a:t>changes</a:t>
            </a:r>
            <a:r>
              <a:rPr lang="en-US" dirty="0"/>
              <a:t> during aging and AD… how is still unknown??</a:t>
            </a:r>
          </a:p>
          <a:p>
            <a:pPr marL="201168" lvl="1" indent="0">
              <a:buNone/>
            </a:pPr>
            <a:endParaRPr lang="en-US" dirty="0"/>
          </a:p>
        </p:txBody>
      </p:sp>
      <p:sp>
        <p:nvSpPr>
          <p:cNvPr id="4" name="Slide Number Placeholder 3">
            <a:extLst>
              <a:ext uri="{FF2B5EF4-FFF2-40B4-BE49-F238E27FC236}">
                <a16:creationId xmlns:a16="http://schemas.microsoft.com/office/drawing/2014/main" id="{7BD08EFE-AE98-8FF1-5861-21B0B558B4FD}"/>
              </a:ext>
            </a:extLst>
          </p:cNvPr>
          <p:cNvSpPr>
            <a:spLocks noGrp="1"/>
          </p:cNvSpPr>
          <p:nvPr>
            <p:ph type="sldNum" sz="quarter" idx="12"/>
          </p:nvPr>
        </p:nvSpPr>
        <p:spPr/>
        <p:txBody>
          <a:bodyPr/>
          <a:lstStyle/>
          <a:p>
            <a:fld id="{16CD4188-9708-4E2C-998E-E5DCA0C86C97}" type="slidenum">
              <a:rPr lang="en-US" smtClean="0"/>
              <a:t>67</a:t>
            </a:fld>
            <a:endParaRPr lang="en-US"/>
          </a:p>
        </p:txBody>
      </p:sp>
    </p:spTree>
    <p:extLst>
      <p:ext uri="{BB962C8B-B14F-4D97-AF65-F5344CB8AC3E}">
        <p14:creationId xmlns:p14="http://schemas.microsoft.com/office/powerpoint/2010/main" val="1100779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E889-0EFB-32AB-8206-D8EDB2A52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2FDD6-46EA-3CD6-1E9C-9320B6A76B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4C8978A-48B1-4E53-EE30-A708B1D94CF6}"/>
              </a:ext>
            </a:extLst>
          </p:cNvPr>
          <p:cNvSpPr>
            <a:spLocks noGrp="1"/>
          </p:cNvSpPr>
          <p:nvPr>
            <p:ph idx="1"/>
          </p:nvPr>
        </p:nvSpPr>
        <p:spPr/>
        <p:txBody>
          <a:bodyPr/>
          <a:lstStyle/>
          <a:p>
            <a:pPr>
              <a:buFont typeface="Arial" panose="020B0604020202020204" pitchFamily="34" charset="0"/>
              <a:buChar char="•"/>
            </a:pPr>
            <a:r>
              <a:rPr lang="en-US" dirty="0"/>
              <a:t> OX </a:t>
            </a:r>
            <a:r>
              <a:rPr lang="en-US" dirty="0">
                <a:solidFill>
                  <a:schemeClr val="accent1">
                    <a:lumMod val="75000"/>
                    <a:lumOff val="25000"/>
                  </a:schemeClr>
                </a:solidFill>
              </a:rPr>
              <a:t>changes</a:t>
            </a:r>
            <a:r>
              <a:rPr lang="en-US" dirty="0"/>
              <a:t> during aging and AD… how is still unknown??</a:t>
            </a:r>
          </a:p>
          <a:p>
            <a:pPr marL="0" indent="0">
              <a:buNone/>
            </a:pPr>
            <a:endParaRPr lang="en-US" dirty="0"/>
          </a:p>
          <a:p>
            <a:pPr>
              <a:buFont typeface="Arial" panose="020B0604020202020204" pitchFamily="34" charset="0"/>
              <a:buChar char="•"/>
            </a:pPr>
            <a:r>
              <a:rPr lang="en-US" dirty="0"/>
              <a:t> OX impacts WT vs AD settings </a:t>
            </a:r>
            <a:r>
              <a:rPr lang="en-US" dirty="0">
                <a:solidFill>
                  <a:schemeClr val="accent1">
                    <a:lumMod val="75000"/>
                    <a:lumOff val="25000"/>
                  </a:schemeClr>
                </a:solidFill>
              </a:rPr>
              <a:t>differently</a:t>
            </a:r>
          </a:p>
          <a:p>
            <a:pPr marL="0" indent="0">
              <a:buNone/>
            </a:pPr>
            <a:endParaRPr lang="en-US" dirty="0"/>
          </a:p>
          <a:p>
            <a:pPr marL="201168" lvl="1" indent="0">
              <a:buNone/>
            </a:pPr>
            <a:endParaRPr lang="en-US" dirty="0"/>
          </a:p>
        </p:txBody>
      </p:sp>
      <p:sp>
        <p:nvSpPr>
          <p:cNvPr id="4" name="Slide Number Placeholder 3">
            <a:extLst>
              <a:ext uri="{FF2B5EF4-FFF2-40B4-BE49-F238E27FC236}">
                <a16:creationId xmlns:a16="http://schemas.microsoft.com/office/drawing/2014/main" id="{28AF6C7D-D0ED-A721-6FB9-161176BA3ACA}"/>
              </a:ext>
            </a:extLst>
          </p:cNvPr>
          <p:cNvSpPr>
            <a:spLocks noGrp="1"/>
          </p:cNvSpPr>
          <p:nvPr>
            <p:ph type="sldNum" sz="quarter" idx="12"/>
          </p:nvPr>
        </p:nvSpPr>
        <p:spPr/>
        <p:txBody>
          <a:bodyPr/>
          <a:lstStyle/>
          <a:p>
            <a:fld id="{16CD4188-9708-4E2C-998E-E5DCA0C86C97}" type="slidenum">
              <a:rPr lang="en-US" smtClean="0"/>
              <a:t>68</a:t>
            </a:fld>
            <a:endParaRPr lang="en-US"/>
          </a:p>
        </p:txBody>
      </p:sp>
    </p:spTree>
    <p:extLst>
      <p:ext uri="{BB962C8B-B14F-4D97-AF65-F5344CB8AC3E}">
        <p14:creationId xmlns:p14="http://schemas.microsoft.com/office/powerpoint/2010/main" val="3689914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82401-A874-0FF4-1874-B13F0BA60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B3254-6DC4-8904-AC9F-91C59328B90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9340196-B90C-D01C-B417-9DD03CD3075D}"/>
              </a:ext>
            </a:extLst>
          </p:cNvPr>
          <p:cNvSpPr>
            <a:spLocks noGrp="1"/>
          </p:cNvSpPr>
          <p:nvPr>
            <p:ph idx="1"/>
          </p:nvPr>
        </p:nvSpPr>
        <p:spPr/>
        <p:txBody>
          <a:bodyPr/>
          <a:lstStyle/>
          <a:p>
            <a:pPr>
              <a:buFont typeface="Arial" panose="020B0604020202020204" pitchFamily="34" charset="0"/>
              <a:buChar char="•"/>
            </a:pPr>
            <a:r>
              <a:rPr lang="en-US" dirty="0"/>
              <a:t> OX </a:t>
            </a:r>
            <a:r>
              <a:rPr lang="en-US" dirty="0">
                <a:solidFill>
                  <a:schemeClr val="accent1">
                    <a:lumMod val="75000"/>
                    <a:lumOff val="25000"/>
                  </a:schemeClr>
                </a:solidFill>
              </a:rPr>
              <a:t>changes</a:t>
            </a:r>
            <a:r>
              <a:rPr lang="en-US" dirty="0"/>
              <a:t> during aging and AD… how is still unknown??</a:t>
            </a:r>
          </a:p>
          <a:p>
            <a:pPr marL="0" indent="0">
              <a:buNone/>
            </a:pPr>
            <a:endParaRPr lang="en-US" dirty="0"/>
          </a:p>
          <a:p>
            <a:pPr>
              <a:buFont typeface="Arial" panose="020B0604020202020204" pitchFamily="34" charset="0"/>
              <a:buChar char="•"/>
            </a:pPr>
            <a:r>
              <a:rPr lang="en-US" dirty="0"/>
              <a:t> OX impacts WT vs AD settings </a:t>
            </a:r>
            <a:r>
              <a:rPr lang="en-US" dirty="0">
                <a:solidFill>
                  <a:schemeClr val="accent1">
                    <a:lumMod val="75000"/>
                    <a:lumOff val="25000"/>
                  </a:schemeClr>
                </a:solidFill>
              </a:rPr>
              <a:t>differently</a:t>
            </a:r>
          </a:p>
          <a:p>
            <a:pPr marL="0" indent="0">
              <a:buNone/>
            </a:pPr>
            <a:endParaRPr lang="en-US" dirty="0"/>
          </a:p>
          <a:p>
            <a:pPr>
              <a:buFont typeface="Arial" panose="020B0604020202020204" pitchFamily="34" charset="0"/>
              <a:buChar char="•"/>
            </a:pPr>
            <a:r>
              <a:rPr lang="en-US" dirty="0"/>
              <a:t> Differences in </a:t>
            </a:r>
            <a:r>
              <a:rPr lang="en-US" dirty="0">
                <a:solidFill>
                  <a:schemeClr val="accent1">
                    <a:lumMod val="75000"/>
                    <a:lumOff val="25000"/>
                  </a:schemeClr>
                </a:solidFill>
              </a:rPr>
              <a:t>dosing</a:t>
            </a:r>
            <a:r>
              <a:rPr lang="en-US" dirty="0"/>
              <a:t> between groups could account for differences</a:t>
            </a:r>
          </a:p>
          <a:p>
            <a:pPr lvl="1">
              <a:buFont typeface="Arial" panose="020B0604020202020204" pitchFamily="34" charset="0"/>
              <a:buChar char="•"/>
            </a:pPr>
            <a:r>
              <a:rPr lang="en-US" b="1" dirty="0"/>
              <a:t>WT mice:</a:t>
            </a:r>
            <a:r>
              <a:rPr lang="en-US" dirty="0"/>
              <a:t> OXA or OXB administered 3x before testing; OXR blockage is </a:t>
            </a:r>
            <a:r>
              <a:rPr lang="en-US" b="1" dirty="0">
                <a:solidFill>
                  <a:srgbClr val="FF0000"/>
                </a:solidFill>
              </a:rPr>
              <a:t>acute</a:t>
            </a:r>
            <a:r>
              <a:rPr lang="en-US" dirty="0">
                <a:solidFill>
                  <a:srgbClr val="FF0000"/>
                </a:solidFill>
              </a:rPr>
              <a:t> </a:t>
            </a:r>
          </a:p>
          <a:p>
            <a:pPr lvl="1">
              <a:buFont typeface="Arial" panose="020B0604020202020204" pitchFamily="34" charset="0"/>
              <a:buChar char="•"/>
            </a:pPr>
            <a:r>
              <a:rPr lang="en-US" b="1" dirty="0"/>
              <a:t>AD mice:</a:t>
            </a:r>
            <a:r>
              <a:rPr lang="en-US" dirty="0"/>
              <a:t> OXA administered 2-3 weeks before testing; OXR blockage is </a:t>
            </a:r>
            <a:r>
              <a:rPr lang="en-US" b="1" dirty="0">
                <a:solidFill>
                  <a:schemeClr val="accent4">
                    <a:lumMod val="75000"/>
                  </a:schemeClr>
                </a:solidFill>
              </a:rPr>
              <a:t>chronic</a:t>
            </a:r>
          </a:p>
          <a:p>
            <a:pPr marL="201168" lvl="1" indent="0">
              <a:buNone/>
            </a:pPr>
            <a:endParaRPr lang="en-US" dirty="0"/>
          </a:p>
        </p:txBody>
      </p:sp>
      <p:sp>
        <p:nvSpPr>
          <p:cNvPr id="4" name="Slide Number Placeholder 3">
            <a:extLst>
              <a:ext uri="{FF2B5EF4-FFF2-40B4-BE49-F238E27FC236}">
                <a16:creationId xmlns:a16="http://schemas.microsoft.com/office/drawing/2014/main" id="{C577D1C9-71CE-4DC7-6124-BD2DFC01E5BD}"/>
              </a:ext>
            </a:extLst>
          </p:cNvPr>
          <p:cNvSpPr>
            <a:spLocks noGrp="1"/>
          </p:cNvSpPr>
          <p:nvPr>
            <p:ph type="sldNum" sz="quarter" idx="12"/>
          </p:nvPr>
        </p:nvSpPr>
        <p:spPr/>
        <p:txBody>
          <a:bodyPr/>
          <a:lstStyle/>
          <a:p>
            <a:fld id="{16CD4188-9708-4E2C-998E-E5DCA0C86C97}" type="slidenum">
              <a:rPr lang="en-US" smtClean="0"/>
              <a:t>69</a:t>
            </a:fld>
            <a:endParaRPr lang="en-US"/>
          </a:p>
        </p:txBody>
      </p:sp>
    </p:spTree>
    <p:extLst>
      <p:ext uri="{BB962C8B-B14F-4D97-AF65-F5344CB8AC3E}">
        <p14:creationId xmlns:p14="http://schemas.microsoft.com/office/powerpoint/2010/main" val="333618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E04-999C-59ED-C361-265A52443954}"/>
              </a:ext>
            </a:extLst>
          </p:cNvPr>
          <p:cNvSpPr>
            <a:spLocks noGrp="1"/>
          </p:cNvSpPr>
          <p:nvPr>
            <p:ph type="title"/>
          </p:nvPr>
        </p:nvSpPr>
        <p:spPr/>
        <p:txBody>
          <a:bodyPr/>
          <a:lstStyle/>
          <a:p>
            <a:r>
              <a:rPr lang="en-US" dirty="0"/>
              <a:t>AD Mouse Models</a:t>
            </a:r>
          </a:p>
        </p:txBody>
      </p:sp>
      <p:sp>
        <p:nvSpPr>
          <p:cNvPr id="3" name="Content Placeholder 2">
            <a:extLst>
              <a:ext uri="{FF2B5EF4-FFF2-40B4-BE49-F238E27FC236}">
                <a16:creationId xmlns:a16="http://schemas.microsoft.com/office/drawing/2014/main" id="{2945DBFE-93A8-03B4-D2D3-B086B3A704E8}"/>
              </a:ext>
            </a:extLst>
          </p:cNvPr>
          <p:cNvSpPr>
            <a:spLocks noGrp="1"/>
          </p:cNvSpPr>
          <p:nvPr>
            <p:ph idx="1"/>
          </p:nvPr>
        </p:nvSpPr>
        <p:spPr/>
        <p:txBody>
          <a:bodyPr/>
          <a:lstStyle/>
          <a:p>
            <a:pPr>
              <a:buFont typeface="Arial" panose="020B0604020202020204" pitchFamily="34" charset="0"/>
              <a:buChar char="•"/>
            </a:pPr>
            <a:r>
              <a:rPr lang="en-US" dirty="0"/>
              <a:t> APP transgenic (Tg2576): APP K670N_M671L</a:t>
            </a:r>
          </a:p>
          <a:p>
            <a:pPr marL="0" indent="0">
              <a:buNone/>
            </a:pPr>
            <a:endParaRPr lang="en-US" dirty="0"/>
          </a:p>
          <a:p>
            <a:pPr marL="0" indent="0">
              <a:buNone/>
            </a:pPr>
            <a:endParaRPr lang="en-US" dirty="0"/>
          </a:p>
          <a:p>
            <a:pPr>
              <a:buFont typeface="Arial" panose="020B0604020202020204" pitchFamily="34" charset="0"/>
              <a:buChar char="•"/>
            </a:pPr>
            <a:r>
              <a:rPr lang="en-US" dirty="0"/>
              <a:t> APP/PS1: APP K670N_M671L and PSEN1 L166P</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3xTg: APP K670N_M671L, MAPT P301L, PSEN1 M146V</a:t>
            </a:r>
          </a:p>
          <a:p>
            <a:pPr marL="201168" lvl="1" indent="0">
              <a:buNone/>
            </a:pPr>
            <a:endParaRPr lang="en-US" dirty="0"/>
          </a:p>
        </p:txBody>
      </p:sp>
      <p:sp>
        <p:nvSpPr>
          <p:cNvPr id="4" name="Slide Number Placeholder 3">
            <a:extLst>
              <a:ext uri="{FF2B5EF4-FFF2-40B4-BE49-F238E27FC236}">
                <a16:creationId xmlns:a16="http://schemas.microsoft.com/office/drawing/2014/main" id="{A74DD0AB-709B-4516-BF25-F1AF3451E5D9}"/>
              </a:ext>
            </a:extLst>
          </p:cNvPr>
          <p:cNvSpPr>
            <a:spLocks noGrp="1"/>
          </p:cNvSpPr>
          <p:nvPr>
            <p:ph type="sldNum" sz="quarter" idx="12"/>
          </p:nvPr>
        </p:nvSpPr>
        <p:spPr/>
        <p:txBody>
          <a:bodyPr/>
          <a:lstStyle/>
          <a:p>
            <a:fld id="{16CD4188-9708-4E2C-998E-E5DCA0C86C97}" type="slidenum">
              <a:rPr lang="en-US" smtClean="0"/>
              <a:t>7</a:t>
            </a:fld>
            <a:endParaRPr lang="en-US"/>
          </a:p>
        </p:txBody>
      </p:sp>
      <p:pic>
        <p:nvPicPr>
          <p:cNvPr id="6" name="Picture 5">
            <a:extLst>
              <a:ext uri="{FF2B5EF4-FFF2-40B4-BE49-F238E27FC236}">
                <a16:creationId xmlns:a16="http://schemas.microsoft.com/office/drawing/2014/main" id="{88133F51-EEB7-38E9-91AC-2D6CCD9FE1E9}"/>
              </a:ext>
            </a:extLst>
          </p:cNvPr>
          <p:cNvPicPr>
            <a:picLocks noChangeAspect="1"/>
          </p:cNvPicPr>
          <p:nvPr/>
        </p:nvPicPr>
        <p:blipFill>
          <a:blip r:embed="rId2"/>
          <a:stretch>
            <a:fillRect/>
          </a:stretch>
        </p:blipFill>
        <p:spPr>
          <a:xfrm>
            <a:off x="4668253" y="1640222"/>
            <a:ext cx="6783075" cy="938729"/>
          </a:xfrm>
          <a:prstGeom prst="rect">
            <a:avLst/>
          </a:prstGeom>
        </p:spPr>
      </p:pic>
      <p:pic>
        <p:nvPicPr>
          <p:cNvPr id="8" name="Picture 7">
            <a:extLst>
              <a:ext uri="{FF2B5EF4-FFF2-40B4-BE49-F238E27FC236}">
                <a16:creationId xmlns:a16="http://schemas.microsoft.com/office/drawing/2014/main" id="{E4C2DA97-81E4-44B7-31E1-60B1B05BA0E2}"/>
              </a:ext>
            </a:extLst>
          </p:cNvPr>
          <p:cNvPicPr>
            <a:picLocks noChangeAspect="1"/>
          </p:cNvPicPr>
          <p:nvPr/>
        </p:nvPicPr>
        <p:blipFill>
          <a:blip r:embed="rId3"/>
          <a:stretch>
            <a:fillRect/>
          </a:stretch>
        </p:blipFill>
        <p:spPr>
          <a:xfrm>
            <a:off x="4668252" y="2982556"/>
            <a:ext cx="6783075" cy="945765"/>
          </a:xfrm>
          <a:prstGeom prst="rect">
            <a:avLst/>
          </a:prstGeom>
        </p:spPr>
      </p:pic>
      <p:pic>
        <p:nvPicPr>
          <p:cNvPr id="10" name="Picture 9">
            <a:extLst>
              <a:ext uri="{FF2B5EF4-FFF2-40B4-BE49-F238E27FC236}">
                <a16:creationId xmlns:a16="http://schemas.microsoft.com/office/drawing/2014/main" id="{51DEA6A6-3350-45C1-6FB8-44490B4997E4}"/>
              </a:ext>
            </a:extLst>
          </p:cNvPr>
          <p:cNvPicPr>
            <a:picLocks noChangeAspect="1"/>
          </p:cNvPicPr>
          <p:nvPr/>
        </p:nvPicPr>
        <p:blipFill rotWithShape="1">
          <a:blip r:embed="rId4"/>
          <a:srcRect b="86070"/>
          <a:stretch/>
        </p:blipFill>
        <p:spPr>
          <a:xfrm>
            <a:off x="208524" y="5621383"/>
            <a:ext cx="1575034" cy="630398"/>
          </a:xfrm>
          <a:prstGeom prst="rect">
            <a:avLst/>
          </a:prstGeom>
        </p:spPr>
      </p:pic>
      <p:pic>
        <p:nvPicPr>
          <p:cNvPr id="11" name="Picture 10">
            <a:extLst>
              <a:ext uri="{FF2B5EF4-FFF2-40B4-BE49-F238E27FC236}">
                <a16:creationId xmlns:a16="http://schemas.microsoft.com/office/drawing/2014/main" id="{B62B26D4-0BD9-2A15-CBD0-4E4D5B88AFAA}"/>
              </a:ext>
            </a:extLst>
          </p:cNvPr>
          <p:cNvPicPr>
            <a:picLocks noChangeAspect="1"/>
          </p:cNvPicPr>
          <p:nvPr/>
        </p:nvPicPr>
        <p:blipFill rotWithShape="1">
          <a:blip r:embed="rId4"/>
          <a:srcRect t="13596" b="72087"/>
          <a:stretch/>
        </p:blipFill>
        <p:spPr>
          <a:xfrm>
            <a:off x="1884797" y="5603855"/>
            <a:ext cx="1575034" cy="647926"/>
          </a:xfrm>
          <a:prstGeom prst="rect">
            <a:avLst/>
          </a:prstGeom>
        </p:spPr>
      </p:pic>
      <p:pic>
        <p:nvPicPr>
          <p:cNvPr id="12" name="Picture 11">
            <a:extLst>
              <a:ext uri="{FF2B5EF4-FFF2-40B4-BE49-F238E27FC236}">
                <a16:creationId xmlns:a16="http://schemas.microsoft.com/office/drawing/2014/main" id="{F2D7D1A7-8591-BCB9-1603-CCD6A34A11E6}"/>
              </a:ext>
            </a:extLst>
          </p:cNvPr>
          <p:cNvPicPr>
            <a:picLocks noChangeAspect="1"/>
          </p:cNvPicPr>
          <p:nvPr/>
        </p:nvPicPr>
        <p:blipFill rotWithShape="1">
          <a:blip r:embed="rId4"/>
          <a:srcRect t="28895" b="57475"/>
          <a:stretch/>
        </p:blipFill>
        <p:spPr>
          <a:xfrm>
            <a:off x="3543699" y="5644283"/>
            <a:ext cx="1609775" cy="630398"/>
          </a:xfrm>
          <a:prstGeom prst="rect">
            <a:avLst/>
          </a:prstGeom>
        </p:spPr>
      </p:pic>
      <p:pic>
        <p:nvPicPr>
          <p:cNvPr id="13" name="Picture 12">
            <a:extLst>
              <a:ext uri="{FF2B5EF4-FFF2-40B4-BE49-F238E27FC236}">
                <a16:creationId xmlns:a16="http://schemas.microsoft.com/office/drawing/2014/main" id="{7343387B-FA24-A1E5-DC48-155F0651F9B2}"/>
              </a:ext>
            </a:extLst>
          </p:cNvPr>
          <p:cNvPicPr>
            <a:picLocks noChangeAspect="1"/>
          </p:cNvPicPr>
          <p:nvPr/>
        </p:nvPicPr>
        <p:blipFill rotWithShape="1">
          <a:blip r:embed="rId4"/>
          <a:srcRect t="42993" b="42576"/>
          <a:stretch/>
        </p:blipFill>
        <p:spPr>
          <a:xfrm>
            <a:off x="5254713" y="5626632"/>
            <a:ext cx="1575034" cy="653076"/>
          </a:xfrm>
          <a:prstGeom prst="rect">
            <a:avLst/>
          </a:prstGeom>
        </p:spPr>
      </p:pic>
      <p:pic>
        <p:nvPicPr>
          <p:cNvPr id="14" name="Picture 13">
            <a:extLst>
              <a:ext uri="{FF2B5EF4-FFF2-40B4-BE49-F238E27FC236}">
                <a16:creationId xmlns:a16="http://schemas.microsoft.com/office/drawing/2014/main" id="{50A04EE9-AA5F-83B2-24D4-97D2B607A0E8}"/>
              </a:ext>
            </a:extLst>
          </p:cNvPr>
          <p:cNvPicPr>
            <a:picLocks noChangeAspect="1"/>
          </p:cNvPicPr>
          <p:nvPr/>
        </p:nvPicPr>
        <p:blipFill rotWithShape="1">
          <a:blip r:embed="rId4"/>
          <a:srcRect t="57592" b="27849"/>
          <a:stretch/>
        </p:blipFill>
        <p:spPr>
          <a:xfrm>
            <a:off x="6913615" y="5651418"/>
            <a:ext cx="1561239" cy="653075"/>
          </a:xfrm>
          <a:prstGeom prst="rect">
            <a:avLst/>
          </a:prstGeom>
        </p:spPr>
      </p:pic>
      <p:pic>
        <p:nvPicPr>
          <p:cNvPr id="15" name="Picture 14">
            <a:extLst>
              <a:ext uri="{FF2B5EF4-FFF2-40B4-BE49-F238E27FC236}">
                <a16:creationId xmlns:a16="http://schemas.microsoft.com/office/drawing/2014/main" id="{60D0DFE7-2100-5437-92B0-43F4C208157B}"/>
              </a:ext>
            </a:extLst>
          </p:cNvPr>
          <p:cNvPicPr>
            <a:picLocks noChangeAspect="1"/>
          </p:cNvPicPr>
          <p:nvPr/>
        </p:nvPicPr>
        <p:blipFill rotWithShape="1">
          <a:blip r:embed="rId4"/>
          <a:srcRect t="72274" b="13385"/>
          <a:stretch/>
        </p:blipFill>
        <p:spPr>
          <a:xfrm>
            <a:off x="8574532" y="5667824"/>
            <a:ext cx="1561239" cy="643311"/>
          </a:xfrm>
          <a:prstGeom prst="rect">
            <a:avLst/>
          </a:prstGeom>
        </p:spPr>
      </p:pic>
      <p:pic>
        <p:nvPicPr>
          <p:cNvPr id="16" name="Picture 15">
            <a:extLst>
              <a:ext uri="{FF2B5EF4-FFF2-40B4-BE49-F238E27FC236}">
                <a16:creationId xmlns:a16="http://schemas.microsoft.com/office/drawing/2014/main" id="{7B9A4E76-0722-8EBD-2211-C751D3E84882}"/>
              </a:ext>
            </a:extLst>
          </p:cNvPr>
          <p:cNvPicPr>
            <a:picLocks noChangeAspect="1"/>
          </p:cNvPicPr>
          <p:nvPr/>
        </p:nvPicPr>
        <p:blipFill rotWithShape="1">
          <a:blip r:embed="rId4"/>
          <a:srcRect t="87191"/>
          <a:stretch/>
        </p:blipFill>
        <p:spPr>
          <a:xfrm>
            <a:off x="10235450" y="5667823"/>
            <a:ext cx="1716716" cy="631787"/>
          </a:xfrm>
          <a:prstGeom prst="rect">
            <a:avLst/>
          </a:prstGeom>
        </p:spPr>
      </p:pic>
      <p:sp>
        <p:nvSpPr>
          <p:cNvPr id="17" name="TextBox 16">
            <a:extLst>
              <a:ext uri="{FF2B5EF4-FFF2-40B4-BE49-F238E27FC236}">
                <a16:creationId xmlns:a16="http://schemas.microsoft.com/office/drawing/2014/main" id="{523FF130-1B84-8FA6-7B90-FE9D2B229790}"/>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Alzforum.org</a:t>
            </a:r>
          </a:p>
        </p:txBody>
      </p:sp>
      <p:pic>
        <p:nvPicPr>
          <p:cNvPr id="7" name="Picture 6">
            <a:extLst>
              <a:ext uri="{FF2B5EF4-FFF2-40B4-BE49-F238E27FC236}">
                <a16:creationId xmlns:a16="http://schemas.microsoft.com/office/drawing/2014/main" id="{1A64E7A4-152D-1469-5AF2-BAFD09055279}"/>
              </a:ext>
            </a:extLst>
          </p:cNvPr>
          <p:cNvPicPr>
            <a:picLocks noChangeAspect="1"/>
          </p:cNvPicPr>
          <p:nvPr/>
        </p:nvPicPr>
        <p:blipFill>
          <a:blip r:embed="rId5"/>
          <a:stretch>
            <a:fillRect/>
          </a:stretch>
        </p:blipFill>
        <p:spPr>
          <a:xfrm>
            <a:off x="4599363" y="4396228"/>
            <a:ext cx="6851964" cy="844576"/>
          </a:xfrm>
          <a:prstGeom prst="rect">
            <a:avLst/>
          </a:prstGeom>
        </p:spPr>
      </p:pic>
    </p:spTree>
    <p:extLst>
      <p:ext uri="{BB962C8B-B14F-4D97-AF65-F5344CB8AC3E}">
        <p14:creationId xmlns:p14="http://schemas.microsoft.com/office/powerpoint/2010/main" val="1748741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32D4F-340E-B3C4-CFEA-530356A65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BB28F-7FA4-30D1-5FFE-329714255C9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670D3C5-4F07-0AC1-7D7B-600DB711A5AF}"/>
              </a:ext>
            </a:extLst>
          </p:cNvPr>
          <p:cNvSpPr>
            <a:spLocks noGrp="1"/>
          </p:cNvSpPr>
          <p:nvPr>
            <p:ph idx="1"/>
          </p:nvPr>
        </p:nvSpPr>
        <p:spPr/>
        <p:txBody>
          <a:bodyPr/>
          <a:lstStyle/>
          <a:p>
            <a:pPr>
              <a:buFont typeface="Arial" panose="020B0604020202020204" pitchFamily="34" charset="0"/>
              <a:buChar char="•"/>
            </a:pPr>
            <a:r>
              <a:rPr lang="en-US" dirty="0"/>
              <a:t> OX </a:t>
            </a:r>
            <a:r>
              <a:rPr lang="en-US" dirty="0">
                <a:solidFill>
                  <a:schemeClr val="accent1">
                    <a:lumMod val="75000"/>
                    <a:lumOff val="25000"/>
                  </a:schemeClr>
                </a:solidFill>
              </a:rPr>
              <a:t>changes</a:t>
            </a:r>
            <a:r>
              <a:rPr lang="en-US" dirty="0"/>
              <a:t> during aging and AD… how is still unknown??</a:t>
            </a:r>
          </a:p>
          <a:p>
            <a:pPr marL="0" indent="0">
              <a:buNone/>
            </a:pPr>
            <a:endParaRPr lang="en-US" dirty="0"/>
          </a:p>
          <a:p>
            <a:pPr>
              <a:buFont typeface="Arial" panose="020B0604020202020204" pitchFamily="34" charset="0"/>
              <a:buChar char="•"/>
            </a:pPr>
            <a:r>
              <a:rPr lang="en-US" dirty="0"/>
              <a:t> OX impacts WT vs AD settings </a:t>
            </a:r>
            <a:r>
              <a:rPr lang="en-US" dirty="0">
                <a:solidFill>
                  <a:schemeClr val="accent1">
                    <a:lumMod val="75000"/>
                    <a:lumOff val="25000"/>
                  </a:schemeClr>
                </a:solidFill>
              </a:rPr>
              <a:t>differently</a:t>
            </a:r>
          </a:p>
          <a:p>
            <a:pPr marL="0" indent="0">
              <a:buNone/>
            </a:pPr>
            <a:endParaRPr lang="en-US" dirty="0"/>
          </a:p>
          <a:p>
            <a:pPr>
              <a:buFont typeface="Arial" panose="020B0604020202020204" pitchFamily="34" charset="0"/>
              <a:buChar char="•"/>
            </a:pPr>
            <a:r>
              <a:rPr lang="en-US" dirty="0"/>
              <a:t> Differences in </a:t>
            </a:r>
            <a:r>
              <a:rPr lang="en-US" dirty="0">
                <a:solidFill>
                  <a:schemeClr val="accent1">
                    <a:lumMod val="75000"/>
                    <a:lumOff val="25000"/>
                  </a:schemeClr>
                </a:solidFill>
              </a:rPr>
              <a:t>dosing</a:t>
            </a:r>
            <a:r>
              <a:rPr lang="en-US" dirty="0"/>
              <a:t> between groups could account for differences</a:t>
            </a:r>
          </a:p>
          <a:p>
            <a:pPr lvl="1">
              <a:buFont typeface="Arial" panose="020B0604020202020204" pitchFamily="34" charset="0"/>
              <a:buChar char="•"/>
            </a:pPr>
            <a:r>
              <a:rPr lang="en-US" b="1" dirty="0"/>
              <a:t>WT mice:</a:t>
            </a:r>
            <a:r>
              <a:rPr lang="en-US" dirty="0"/>
              <a:t> OXA or OXB administered 3x before testing; OXR blockage is </a:t>
            </a:r>
            <a:r>
              <a:rPr lang="en-US" b="1" dirty="0">
                <a:solidFill>
                  <a:srgbClr val="FF0000"/>
                </a:solidFill>
              </a:rPr>
              <a:t>acute</a:t>
            </a:r>
            <a:r>
              <a:rPr lang="en-US" dirty="0">
                <a:solidFill>
                  <a:srgbClr val="FF0000"/>
                </a:solidFill>
              </a:rPr>
              <a:t> </a:t>
            </a:r>
          </a:p>
          <a:p>
            <a:pPr lvl="1">
              <a:buFont typeface="Arial" panose="020B0604020202020204" pitchFamily="34" charset="0"/>
              <a:buChar char="•"/>
            </a:pPr>
            <a:r>
              <a:rPr lang="en-US" b="1" dirty="0"/>
              <a:t>AD mice:</a:t>
            </a:r>
            <a:r>
              <a:rPr lang="en-US" dirty="0"/>
              <a:t> OXA administered 2-3 weeks before testing; OXR blockage is </a:t>
            </a:r>
            <a:r>
              <a:rPr lang="en-US" b="1" dirty="0">
                <a:solidFill>
                  <a:schemeClr val="accent4">
                    <a:lumMod val="75000"/>
                  </a:schemeClr>
                </a:solidFill>
              </a:rPr>
              <a:t>chronic</a:t>
            </a:r>
          </a:p>
          <a:p>
            <a:pPr marL="201168" lvl="1" indent="0">
              <a:buNone/>
            </a:pPr>
            <a:endParaRPr lang="en-US" dirty="0"/>
          </a:p>
        </p:txBody>
      </p:sp>
      <p:sp>
        <p:nvSpPr>
          <p:cNvPr id="4" name="Slide Number Placeholder 3">
            <a:extLst>
              <a:ext uri="{FF2B5EF4-FFF2-40B4-BE49-F238E27FC236}">
                <a16:creationId xmlns:a16="http://schemas.microsoft.com/office/drawing/2014/main" id="{04D830A3-6CB4-938D-2FD7-0B56CF8042B1}"/>
              </a:ext>
            </a:extLst>
          </p:cNvPr>
          <p:cNvSpPr>
            <a:spLocks noGrp="1"/>
          </p:cNvSpPr>
          <p:nvPr>
            <p:ph type="sldNum" sz="quarter" idx="12"/>
          </p:nvPr>
        </p:nvSpPr>
        <p:spPr/>
        <p:txBody>
          <a:bodyPr/>
          <a:lstStyle/>
          <a:p>
            <a:fld id="{16CD4188-9708-4E2C-998E-E5DCA0C86C97}" type="slidenum">
              <a:rPr lang="en-US" smtClean="0"/>
              <a:t>70</a:t>
            </a:fld>
            <a:endParaRPr lang="en-US"/>
          </a:p>
        </p:txBody>
      </p:sp>
      <p:sp>
        <p:nvSpPr>
          <p:cNvPr id="5" name="Rectangle 4">
            <a:extLst>
              <a:ext uri="{FF2B5EF4-FFF2-40B4-BE49-F238E27FC236}">
                <a16:creationId xmlns:a16="http://schemas.microsoft.com/office/drawing/2014/main" id="{3FFCD2EF-6910-67F7-58E4-B840E1A2E407}"/>
              </a:ext>
            </a:extLst>
          </p:cNvPr>
          <p:cNvSpPr/>
          <p:nvPr/>
        </p:nvSpPr>
        <p:spPr>
          <a:xfrm>
            <a:off x="8791460" y="3338111"/>
            <a:ext cx="892366" cy="7160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64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DC36-65A1-D44B-3E0C-BE453208401D}"/>
              </a:ext>
            </a:extLst>
          </p:cNvPr>
          <p:cNvSpPr>
            <a:spLocks noGrp="1"/>
          </p:cNvSpPr>
          <p:nvPr>
            <p:ph type="title"/>
          </p:nvPr>
        </p:nvSpPr>
        <p:spPr/>
        <p:txBody>
          <a:bodyPr/>
          <a:lstStyle/>
          <a:p>
            <a:r>
              <a:rPr lang="en-US" dirty="0"/>
              <a:t>Take Home Message</a:t>
            </a:r>
          </a:p>
        </p:txBody>
      </p:sp>
      <p:sp>
        <p:nvSpPr>
          <p:cNvPr id="4" name="Slide Number Placeholder 3">
            <a:extLst>
              <a:ext uri="{FF2B5EF4-FFF2-40B4-BE49-F238E27FC236}">
                <a16:creationId xmlns:a16="http://schemas.microsoft.com/office/drawing/2014/main" id="{D0796DA2-DB1F-E725-1099-D870F2625F77}"/>
              </a:ext>
            </a:extLst>
          </p:cNvPr>
          <p:cNvSpPr>
            <a:spLocks noGrp="1"/>
          </p:cNvSpPr>
          <p:nvPr>
            <p:ph type="sldNum" sz="quarter" idx="12"/>
          </p:nvPr>
        </p:nvSpPr>
        <p:spPr/>
        <p:txBody>
          <a:bodyPr/>
          <a:lstStyle/>
          <a:p>
            <a:fld id="{16CD4188-9708-4E2C-998E-E5DCA0C86C97}" type="slidenum">
              <a:rPr lang="en-US" smtClean="0"/>
              <a:t>71</a:t>
            </a:fld>
            <a:endParaRPr lang="en-US"/>
          </a:p>
        </p:txBody>
      </p:sp>
      <p:pic>
        <p:nvPicPr>
          <p:cNvPr id="5" name="Picture 2" descr="Spider Man Triple - Imgflip">
            <a:extLst>
              <a:ext uri="{FF2B5EF4-FFF2-40B4-BE49-F238E27FC236}">
                <a16:creationId xmlns:a16="http://schemas.microsoft.com/office/drawing/2014/main" id="{D111F589-9481-4B41-6300-3C48E05E2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25"/>
          <a:stretch/>
        </p:blipFill>
        <p:spPr bwMode="auto">
          <a:xfrm>
            <a:off x="3714750" y="1589496"/>
            <a:ext cx="4762500" cy="42795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BE1F07-51D2-DB0E-B556-4107387A155D}"/>
              </a:ext>
            </a:extLst>
          </p:cNvPr>
          <p:cNvSpPr txBox="1"/>
          <p:nvPr/>
        </p:nvSpPr>
        <p:spPr>
          <a:xfrm>
            <a:off x="4244067" y="1892005"/>
            <a:ext cx="1079651" cy="461665"/>
          </a:xfrm>
          <a:prstGeom prst="rect">
            <a:avLst/>
          </a:prstGeom>
          <a:solidFill>
            <a:schemeClr val="bg1"/>
          </a:solidFill>
        </p:spPr>
        <p:txBody>
          <a:bodyPr wrap="square" rtlCol="0">
            <a:spAutoFit/>
          </a:bodyPr>
          <a:lstStyle/>
          <a:p>
            <a:pPr algn="ctr"/>
            <a:r>
              <a:rPr lang="en-US" sz="2400" b="1" dirty="0"/>
              <a:t>Sleep</a:t>
            </a:r>
          </a:p>
        </p:txBody>
      </p:sp>
      <p:sp>
        <p:nvSpPr>
          <p:cNvPr id="7" name="TextBox 6">
            <a:extLst>
              <a:ext uri="{FF2B5EF4-FFF2-40B4-BE49-F238E27FC236}">
                <a16:creationId xmlns:a16="http://schemas.microsoft.com/office/drawing/2014/main" id="{4124F4CB-4D17-1607-6F04-D98F937AE339}"/>
              </a:ext>
            </a:extLst>
          </p:cNvPr>
          <p:cNvSpPr txBox="1"/>
          <p:nvPr/>
        </p:nvSpPr>
        <p:spPr>
          <a:xfrm>
            <a:off x="5556174" y="3950323"/>
            <a:ext cx="1232788" cy="461665"/>
          </a:xfrm>
          <a:prstGeom prst="rect">
            <a:avLst/>
          </a:prstGeom>
          <a:solidFill>
            <a:schemeClr val="bg1"/>
          </a:solidFill>
        </p:spPr>
        <p:txBody>
          <a:bodyPr wrap="square" rtlCol="0">
            <a:spAutoFit/>
          </a:bodyPr>
          <a:lstStyle/>
          <a:p>
            <a:pPr algn="ctr"/>
            <a:r>
              <a:rPr lang="en-US" sz="2400" b="1" dirty="0"/>
              <a:t>Orexin</a:t>
            </a:r>
          </a:p>
        </p:txBody>
      </p:sp>
      <p:sp>
        <p:nvSpPr>
          <p:cNvPr id="8" name="TextBox 7">
            <a:extLst>
              <a:ext uri="{FF2B5EF4-FFF2-40B4-BE49-F238E27FC236}">
                <a16:creationId xmlns:a16="http://schemas.microsoft.com/office/drawing/2014/main" id="{2E7C9B51-881D-4851-5B1A-63A337684240}"/>
              </a:ext>
            </a:extLst>
          </p:cNvPr>
          <p:cNvSpPr txBox="1"/>
          <p:nvPr/>
        </p:nvSpPr>
        <p:spPr>
          <a:xfrm>
            <a:off x="7692346" y="2504742"/>
            <a:ext cx="683046" cy="461665"/>
          </a:xfrm>
          <a:prstGeom prst="rect">
            <a:avLst/>
          </a:prstGeom>
          <a:solidFill>
            <a:schemeClr val="bg1"/>
          </a:solidFill>
        </p:spPr>
        <p:txBody>
          <a:bodyPr wrap="square" rtlCol="0">
            <a:spAutoFit/>
          </a:bodyPr>
          <a:lstStyle/>
          <a:p>
            <a:pPr algn="ctr"/>
            <a:r>
              <a:rPr lang="en-US" sz="2400" b="1" dirty="0"/>
              <a:t>AD</a:t>
            </a:r>
          </a:p>
        </p:txBody>
      </p:sp>
    </p:spTree>
    <p:extLst>
      <p:ext uri="{BB962C8B-B14F-4D97-AF65-F5344CB8AC3E}">
        <p14:creationId xmlns:p14="http://schemas.microsoft.com/office/powerpoint/2010/main" val="41275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1440-A2F8-0744-2592-459C38D24011}"/>
              </a:ext>
            </a:extLst>
          </p:cNvPr>
          <p:cNvSpPr>
            <a:spLocks noGrp="1"/>
          </p:cNvSpPr>
          <p:nvPr>
            <p:ph type="title"/>
          </p:nvPr>
        </p:nvSpPr>
        <p:spPr/>
        <p:txBody>
          <a:bodyPr/>
          <a:lstStyle/>
          <a:p>
            <a:r>
              <a:rPr lang="en-US" dirty="0"/>
              <a:t>What does sleep do for the brain?</a:t>
            </a:r>
          </a:p>
        </p:txBody>
      </p:sp>
      <p:sp>
        <p:nvSpPr>
          <p:cNvPr id="3" name="Content Placeholder 2">
            <a:extLst>
              <a:ext uri="{FF2B5EF4-FFF2-40B4-BE49-F238E27FC236}">
                <a16:creationId xmlns:a16="http://schemas.microsoft.com/office/drawing/2014/main" id="{84CB3736-77C7-3B1D-9D1F-2987F2B88F58}"/>
              </a:ext>
            </a:extLst>
          </p:cNvPr>
          <p:cNvSpPr>
            <a:spLocks noGrp="1"/>
          </p:cNvSpPr>
          <p:nvPr>
            <p:ph idx="1"/>
          </p:nvPr>
        </p:nvSpPr>
        <p:spPr/>
        <p:txBody>
          <a:bodyPr/>
          <a:lstStyle/>
          <a:p>
            <a:pPr>
              <a:buFont typeface="Arial" panose="020B0604020202020204" pitchFamily="34" charset="0"/>
              <a:buChar char="•"/>
            </a:pPr>
            <a:r>
              <a:rPr lang="en-US" dirty="0"/>
              <a:t> sleep enlarges interstitial space of cerebral cortex</a:t>
            </a:r>
          </a:p>
          <a:p>
            <a:pPr>
              <a:buFont typeface="Arial" panose="020B0604020202020204" pitchFamily="34" charset="0"/>
              <a:buChar char="•"/>
            </a:pPr>
            <a:r>
              <a:rPr lang="en-US" dirty="0"/>
              <a:t> allows ↑convective exchange between </a:t>
            </a:r>
            <a:r>
              <a:rPr lang="en-US" dirty="0">
                <a:solidFill>
                  <a:srgbClr val="FF0000"/>
                </a:solidFill>
              </a:rPr>
              <a:t>cerebrospinal fluid (CSF) </a:t>
            </a:r>
            <a:r>
              <a:rPr lang="en-US" dirty="0"/>
              <a:t>and </a:t>
            </a:r>
            <a:r>
              <a:rPr lang="en-US" dirty="0">
                <a:solidFill>
                  <a:srgbClr val="FF0000"/>
                </a:solidFill>
              </a:rPr>
              <a:t>interstitial fluid (ISF)</a:t>
            </a:r>
          </a:p>
          <a:p>
            <a:pPr lvl="1">
              <a:buFont typeface="Arial" panose="020B0604020202020204" pitchFamily="34" charset="0"/>
              <a:buChar char="•"/>
            </a:pPr>
            <a:r>
              <a:rPr lang="en-US" dirty="0"/>
              <a:t>clears products from neurotoxic and neuroactive degradation</a:t>
            </a:r>
          </a:p>
          <a:p>
            <a:pPr>
              <a:buFont typeface="Arial" panose="020B0604020202020204" pitchFamily="34" charset="0"/>
              <a:buChar char="•"/>
            </a:pPr>
            <a:r>
              <a:rPr lang="en-US" dirty="0"/>
              <a:t> consolidates memories, impacts immune health, etc.</a:t>
            </a:r>
          </a:p>
        </p:txBody>
      </p:sp>
      <p:sp>
        <p:nvSpPr>
          <p:cNvPr id="4" name="Slide Number Placeholder 3">
            <a:extLst>
              <a:ext uri="{FF2B5EF4-FFF2-40B4-BE49-F238E27FC236}">
                <a16:creationId xmlns:a16="http://schemas.microsoft.com/office/drawing/2014/main" id="{C3327C0E-1873-E3D9-61C6-714DBD711705}"/>
              </a:ext>
            </a:extLst>
          </p:cNvPr>
          <p:cNvSpPr>
            <a:spLocks noGrp="1"/>
          </p:cNvSpPr>
          <p:nvPr>
            <p:ph type="sldNum" sz="quarter" idx="12"/>
          </p:nvPr>
        </p:nvSpPr>
        <p:spPr/>
        <p:txBody>
          <a:bodyPr/>
          <a:lstStyle/>
          <a:p>
            <a:fld id="{16CD4188-9708-4E2C-998E-E5DCA0C86C97}" type="slidenum">
              <a:rPr lang="en-US" smtClean="0"/>
              <a:t>8</a:t>
            </a:fld>
            <a:endParaRPr lang="en-US"/>
          </a:p>
        </p:txBody>
      </p:sp>
      <p:sp>
        <p:nvSpPr>
          <p:cNvPr id="5" name="TextBox 4">
            <a:extLst>
              <a:ext uri="{FF2B5EF4-FFF2-40B4-BE49-F238E27FC236}">
                <a16:creationId xmlns:a16="http://schemas.microsoft.com/office/drawing/2014/main" id="{1390C316-E90B-3BD4-1BA4-2285DDAFCE5D}"/>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Zhou and Tang</a:t>
            </a:r>
            <a:r>
              <a:rPr lang="en-US" sz="1200" i="1" dirty="0">
                <a:solidFill>
                  <a:schemeClr val="bg1"/>
                </a:solidFill>
              </a:rPr>
              <a:t>, Frontiers in Medicine </a:t>
            </a:r>
            <a:r>
              <a:rPr lang="en-US" sz="1200" dirty="0">
                <a:solidFill>
                  <a:schemeClr val="bg1"/>
                </a:solidFill>
              </a:rPr>
              <a:t>(2023); Xie </a:t>
            </a:r>
            <a:r>
              <a:rPr lang="en-US" sz="1200" i="1" dirty="0">
                <a:solidFill>
                  <a:schemeClr val="bg1"/>
                </a:solidFill>
              </a:rPr>
              <a:t>et al</a:t>
            </a:r>
            <a:r>
              <a:rPr lang="en-US" sz="1200" dirty="0">
                <a:solidFill>
                  <a:schemeClr val="bg1"/>
                </a:solidFill>
              </a:rPr>
              <a:t>., </a:t>
            </a:r>
            <a:r>
              <a:rPr lang="en-US" sz="1200" i="1" dirty="0">
                <a:solidFill>
                  <a:schemeClr val="bg1"/>
                </a:solidFill>
              </a:rPr>
              <a:t>Science </a:t>
            </a:r>
            <a:r>
              <a:rPr lang="en-US" sz="1200" dirty="0">
                <a:solidFill>
                  <a:schemeClr val="bg1"/>
                </a:solidFill>
              </a:rPr>
              <a:t>(2013)</a:t>
            </a:r>
          </a:p>
        </p:txBody>
      </p:sp>
      <p:pic>
        <p:nvPicPr>
          <p:cNvPr id="7" name="Picture 6">
            <a:extLst>
              <a:ext uri="{FF2B5EF4-FFF2-40B4-BE49-F238E27FC236}">
                <a16:creationId xmlns:a16="http://schemas.microsoft.com/office/drawing/2014/main" id="{CD5411F4-DD48-EC47-5CCA-80CC2725A60B}"/>
              </a:ext>
            </a:extLst>
          </p:cNvPr>
          <p:cNvPicPr>
            <a:picLocks noChangeAspect="1"/>
          </p:cNvPicPr>
          <p:nvPr/>
        </p:nvPicPr>
        <p:blipFill>
          <a:blip r:embed="rId3"/>
          <a:stretch>
            <a:fillRect/>
          </a:stretch>
        </p:blipFill>
        <p:spPr>
          <a:xfrm>
            <a:off x="1656202" y="3108619"/>
            <a:ext cx="8879595" cy="3051613"/>
          </a:xfrm>
          <a:prstGeom prst="rect">
            <a:avLst/>
          </a:prstGeom>
        </p:spPr>
      </p:pic>
    </p:spTree>
    <p:extLst>
      <p:ext uri="{BB962C8B-B14F-4D97-AF65-F5344CB8AC3E}">
        <p14:creationId xmlns:p14="http://schemas.microsoft.com/office/powerpoint/2010/main" val="301414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360B-6671-E09C-B4D3-A57A52D56DBA}"/>
              </a:ext>
            </a:extLst>
          </p:cNvPr>
          <p:cNvSpPr>
            <a:spLocks noGrp="1"/>
          </p:cNvSpPr>
          <p:nvPr>
            <p:ph type="title"/>
          </p:nvPr>
        </p:nvSpPr>
        <p:spPr/>
        <p:txBody>
          <a:bodyPr/>
          <a:lstStyle/>
          <a:p>
            <a:r>
              <a:rPr lang="en-US" dirty="0"/>
              <a:t>A</a:t>
            </a:r>
            <a:r>
              <a:rPr lang="el-GR" dirty="0"/>
              <a:t>β</a:t>
            </a:r>
            <a:r>
              <a:rPr lang="en-US" dirty="0"/>
              <a:t> dynamics with sleep/wake</a:t>
            </a:r>
          </a:p>
        </p:txBody>
      </p:sp>
      <p:pic>
        <p:nvPicPr>
          <p:cNvPr id="13" name="Content Placeholder 12" descr="A group of graphs showing different types of light&#10;&#10;Description automatically generated">
            <a:extLst>
              <a:ext uri="{FF2B5EF4-FFF2-40B4-BE49-F238E27FC236}">
                <a16:creationId xmlns:a16="http://schemas.microsoft.com/office/drawing/2014/main" id="{C2F2C604-3E52-77E2-41BF-D24029CFCE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47161" b="48724"/>
          <a:stretch/>
        </p:blipFill>
        <p:spPr>
          <a:xfrm>
            <a:off x="1328635" y="1464060"/>
            <a:ext cx="5257068" cy="4373101"/>
          </a:xfrm>
        </p:spPr>
      </p:pic>
      <p:sp>
        <p:nvSpPr>
          <p:cNvPr id="4" name="Slide Number Placeholder 3">
            <a:extLst>
              <a:ext uri="{FF2B5EF4-FFF2-40B4-BE49-F238E27FC236}">
                <a16:creationId xmlns:a16="http://schemas.microsoft.com/office/drawing/2014/main" id="{41B1870E-158F-7885-BE94-1B21B496465F}"/>
              </a:ext>
            </a:extLst>
          </p:cNvPr>
          <p:cNvSpPr>
            <a:spLocks noGrp="1"/>
          </p:cNvSpPr>
          <p:nvPr>
            <p:ph type="sldNum" sz="quarter" idx="12"/>
          </p:nvPr>
        </p:nvSpPr>
        <p:spPr/>
        <p:txBody>
          <a:bodyPr/>
          <a:lstStyle/>
          <a:p>
            <a:fld id="{16CD4188-9708-4E2C-998E-E5DCA0C86C97}" type="slidenum">
              <a:rPr lang="en-US" smtClean="0"/>
              <a:t>9</a:t>
            </a:fld>
            <a:endParaRPr lang="en-US"/>
          </a:p>
        </p:txBody>
      </p:sp>
      <p:pic>
        <p:nvPicPr>
          <p:cNvPr id="14" name="Content Placeholder 12" descr="A group of graphs showing different types of light&#10;&#10;Description automatically generated">
            <a:extLst>
              <a:ext uri="{FF2B5EF4-FFF2-40B4-BE49-F238E27FC236}">
                <a16:creationId xmlns:a16="http://schemas.microsoft.com/office/drawing/2014/main" id="{DF1E4643-622D-CBB3-2CCD-2330CB46AB0C}"/>
              </a:ext>
            </a:extLst>
          </p:cNvPr>
          <p:cNvPicPr>
            <a:picLocks noChangeAspect="1"/>
          </p:cNvPicPr>
          <p:nvPr/>
        </p:nvPicPr>
        <p:blipFill rotWithShape="1">
          <a:blip r:embed="rId2">
            <a:extLst>
              <a:ext uri="{28A0092B-C50C-407E-A947-70E740481C1C}">
                <a14:useLocalDpi xmlns:a14="http://schemas.microsoft.com/office/drawing/2010/main" val="0"/>
              </a:ext>
            </a:extLst>
          </a:blip>
          <a:srcRect l="51497" t="55886"/>
          <a:stretch/>
        </p:blipFill>
        <p:spPr>
          <a:xfrm>
            <a:off x="7034405" y="2157999"/>
            <a:ext cx="3828960" cy="2985221"/>
          </a:xfrm>
          <a:prstGeom prst="rect">
            <a:avLst/>
          </a:prstGeom>
        </p:spPr>
      </p:pic>
      <p:sp>
        <p:nvSpPr>
          <p:cNvPr id="3" name="TextBox 2">
            <a:extLst>
              <a:ext uri="{FF2B5EF4-FFF2-40B4-BE49-F238E27FC236}">
                <a16:creationId xmlns:a16="http://schemas.microsoft.com/office/drawing/2014/main" id="{0C7A8C48-7794-23BD-70EB-AA4D74DC210B}"/>
              </a:ext>
            </a:extLst>
          </p:cNvPr>
          <p:cNvSpPr txBox="1"/>
          <p:nvPr/>
        </p:nvSpPr>
        <p:spPr>
          <a:xfrm>
            <a:off x="0" y="6455578"/>
            <a:ext cx="10879494" cy="276999"/>
          </a:xfrm>
          <a:prstGeom prst="rect">
            <a:avLst/>
          </a:prstGeom>
          <a:noFill/>
        </p:spPr>
        <p:txBody>
          <a:bodyPr wrap="square" rtlCol="0">
            <a:spAutoFit/>
          </a:bodyPr>
          <a:lstStyle/>
          <a:p>
            <a:r>
              <a:rPr lang="en-US" sz="1200" dirty="0">
                <a:solidFill>
                  <a:schemeClr val="bg1"/>
                </a:solidFill>
              </a:rPr>
              <a:t>Kang </a:t>
            </a:r>
            <a:r>
              <a:rPr lang="en-US" sz="1200" i="1" dirty="0">
                <a:solidFill>
                  <a:schemeClr val="bg1"/>
                </a:solidFill>
              </a:rPr>
              <a:t>et al., Science </a:t>
            </a:r>
            <a:r>
              <a:rPr lang="en-US" sz="1200" dirty="0">
                <a:solidFill>
                  <a:schemeClr val="bg1"/>
                </a:solidFill>
              </a:rPr>
              <a:t>(2009)</a:t>
            </a:r>
          </a:p>
        </p:txBody>
      </p:sp>
    </p:spTree>
    <p:extLst>
      <p:ext uri="{BB962C8B-B14F-4D97-AF65-F5344CB8AC3E}">
        <p14:creationId xmlns:p14="http://schemas.microsoft.com/office/powerpoint/2010/main" val="1377604271"/>
      </p:ext>
    </p:extLst>
  </p:cSld>
  <p:clrMapOvr>
    <a:masterClrMapping/>
  </p:clrMapOvr>
</p:sld>
</file>

<file path=ppt/theme/theme1.xml><?xml version="1.0" encoding="utf-8"?>
<a:theme xmlns:a="http://schemas.openxmlformats.org/drawingml/2006/main" name="Retrospect">
  <a:themeElements>
    <a:clrScheme name="Custom 8">
      <a:dk1>
        <a:sysClr val="windowText" lastClr="000000"/>
      </a:dk1>
      <a:lt1>
        <a:sysClr val="window" lastClr="FFFFFF"/>
      </a:lt1>
      <a:dk2>
        <a:srgbClr val="17406D"/>
      </a:dk2>
      <a:lt2>
        <a:srgbClr val="DBEFF9"/>
      </a:lt2>
      <a:accent1>
        <a:srgbClr val="450930"/>
      </a:accent1>
      <a:accent2>
        <a:srgbClr val="90125A"/>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14027</TotalTime>
  <Words>2929</Words>
  <Application>Microsoft Office PowerPoint</Application>
  <PresentationFormat>Widescreen</PresentationFormat>
  <Paragraphs>425</Paragraphs>
  <Slides>71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Courier New</vt:lpstr>
      <vt:lpstr>Retrospect</vt:lpstr>
      <vt:lpstr>Orexin and Alzheimer’s Disease</vt:lpstr>
      <vt:lpstr>Main Characters</vt:lpstr>
      <vt:lpstr>Alzheimer’s Disease (AD)</vt:lpstr>
      <vt:lpstr>Amyloid-beta (Aβ) Processing</vt:lpstr>
      <vt:lpstr>Hyperphosphorylated Tau Aggregation</vt:lpstr>
      <vt:lpstr>AD Progression</vt:lpstr>
      <vt:lpstr>AD Mouse Models</vt:lpstr>
      <vt:lpstr>What does sleep do for the brain?</vt:lpstr>
      <vt:lpstr>Aβ dynamics with sleep/wake</vt:lpstr>
      <vt:lpstr>Sleep restriction can exacerbate Aβ plaques.</vt:lpstr>
      <vt:lpstr>What role does orexin play in sleep?</vt:lpstr>
      <vt:lpstr>Sleep and AD</vt:lpstr>
      <vt:lpstr>Connections between Orexin, AD, and Sleep</vt:lpstr>
      <vt:lpstr>Theme</vt:lpstr>
      <vt:lpstr>Normal Orexin (OX) Daily Rhythms</vt:lpstr>
      <vt:lpstr>OX decreases with age (non-pathological)</vt:lpstr>
      <vt:lpstr>OX decreases with age (non-pathological)</vt:lpstr>
      <vt:lpstr>Total number of orexin immunoreactive neurons decreases during AD.</vt:lpstr>
      <vt:lpstr>OX loss correlates with worsening cognition.</vt:lpstr>
      <vt:lpstr>OX can reduce inflammation and apoptosis.</vt:lpstr>
      <vt:lpstr>PowerPoint Presentation</vt:lpstr>
      <vt:lpstr>Orexin increases during AD (sex-specific).</vt:lpstr>
      <vt:lpstr>Positive correlation between CSF T-tau and P-tau levels and CSF Orexin levels.</vt:lpstr>
      <vt:lpstr>PowerPoint Presentation</vt:lpstr>
      <vt:lpstr>Conflicting results = unknown OX roles in AD</vt:lpstr>
      <vt:lpstr>PowerPoint Presentation</vt:lpstr>
      <vt:lpstr>OXA and OXB administration improve learning and consolidation in passive avoidance task.</vt:lpstr>
      <vt:lpstr>Blocking OX2R impaired memory consolidation on passive avoidance task.</vt:lpstr>
      <vt:lpstr>Blocking OX1R impairs memory acquisition and consolidation in Morris water maze. </vt:lpstr>
      <vt:lpstr>OX administration and blocking in WT settings.</vt:lpstr>
      <vt:lpstr>OX administration and blocking in WT settings.</vt:lpstr>
      <vt:lpstr>OX administration and blocking in WT settings.</vt:lpstr>
      <vt:lpstr>OX administration and blocking in WT settings.</vt:lpstr>
      <vt:lpstr>PowerPoint Presentation</vt:lpstr>
      <vt:lpstr>OXA ICV aggravates Aβ and sleep disturbances in Tg2576 mice.</vt:lpstr>
      <vt:lpstr>OXA intranasal increased Aβ deposition in the brains of 3xTg-AD mice.</vt:lpstr>
      <vt:lpstr>OXA intranasal increased p-Tau in the hippocampus of 3xTg-AD mice.</vt:lpstr>
      <vt:lpstr>OXA intranasal impacted the expression of BACE1 and NEP in the hippocampus of 3xTg-AD mice.</vt:lpstr>
      <vt:lpstr>OXA intranasal damaged hippocampal LTP in 3xTg-AD mice.</vt:lpstr>
      <vt:lpstr>OXA intranasal aggravates cognitive decline in 3xTg-AD mice</vt:lpstr>
      <vt:lpstr>OXA intranasal aggravated the circadian locomotor disturbance in 3xTg-AD mice.</vt:lpstr>
      <vt:lpstr>PowerPoint Presentation</vt:lpstr>
      <vt:lpstr>Suvorexant treatment rescued spatial learning and memory impairments in APP/PS1 mice.</vt:lpstr>
      <vt:lpstr>Almorexant treatment decreases Aβ.</vt:lpstr>
      <vt:lpstr>Almorexant treatment decreases Aβ.</vt:lpstr>
      <vt:lpstr>OXR knockout in AD mice decreased Aβ deposition in the brain.</vt:lpstr>
      <vt:lpstr>What we know so far</vt:lpstr>
      <vt:lpstr>What we know so far</vt:lpstr>
      <vt:lpstr>What we know so far</vt:lpstr>
      <vt:lpstr>What we know so far</vt:lpstr>
      <vt:lpstr>What we know so far</vt:lpstr>
      <vt:lpstr>What we know so far</vt:lpstr>
      <vt:lpstr>SB-334867 increased the expression of soluble Aβ oligomers and p-tau in the hippocampus of 3xTg-AD mice. </vt:lpstr>
      <vt:lpstr>SB-334867 decreased the expression of PSD-95 in the hippocampus of 3xTg-AD mice.</vt:lpstr>
      <vt:lpstr>SB-334867 prevented long term potentiation in 3xTg-AD mice.</vt:lpstr>
      <vt:lpstr>SB-334867 aggravated the impairment of short-term working memory in 3xTg-AD mice – Novel Object Recognition</vt:lpstr>
      <vt:lpstr>SB-334867 prevented 3xTg-AD mice from remembering the location of a hidden platform in the Morris Water Maze Test.</vt:lpstr>
      <vt:lpstr>What we know so far</vt:lpstr>
      <vt:lpstr>What we know so far</vt:lpstr>
      <vt:lpstr>Can we make sense of this information?</vt:lpstr>
      <vt:lpstr>Can we make sense of this information?</vt:lpstr>
      <vt:lpstr>Can we make sense of this information?</vt:lpstr>
      <vt:lpstr>Can we make sense of this information?</vt:lpstr>
      <vt:lpstr>Can we make sense of this information?</vt:lpstr>
      <vt:lpstr>Can we make sense of this information?</vt:lpstr>
      <vt:lpstr>Conclusions</vt:lpstr>
      <vt:lpstr>Conclusions</vt:lpstr>
      <vt:lpstr>Conclusions</vt:lpstr>
      <vt:lpstr>Conclusions</vt:lpstr>
      <vt:lpstr>Conclusions</vt:lpstr>
      <vt:lpstr>Take Home Message</vt:lpstr>
    </vt:vector>
  </TitlesOfParts>
  <Company>Sanford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Kittock,Claire</dc:creator>
  <cp:lastModifiedBy>Rothschadl, Morgan Jean</cp:lastModifiedBy>
  <cp:revision>880</cp:revision>
  <dcterms:created xsi:type="dcterms:W3CDTF">2023-08-29T16:04:56Z</dcterms:created>
  <dcterms:modified xsi:type="dcterms:W3CDTF">2024-03-05T16:49:14Z</dcterms:modified>
</cp:coreProperties>
</file>